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1" r:id="rId1"/>
  </p:sldMasterIdLst>
  <p:notesMasterIdLst>
    <p:notesMasterId r:id="rId22"/>
  </p:notesMasterIdLst>
  <p:sldIdLst>
    <p:sldId id="301" r:id="rId2"/>
    <p:sldId id="395" r:id="rId3"/>
    <p:sldId id="385" r:id="rId4"/>
    <p:sldId id="400" r:id="rId5"/>
    <p:sldId id="399" r:id="rId6"/>
    <p:sldId id="386" r:id="rId7"/>
    <p:sldId id="373" r:id="rId8"/>
    <p:sldId id="305" r:id="rId9"/>
    <p:sldId id="351" r:id="rId10"/>
    <p:sldId id="389" r:id="rId11"/>
    <p:sldId id="393" r:id="rId12"/>
    <p:sldId id="357" r:id="rId13"/>
    <p:sldId id="359" r:id="rId14"/>
    <p:sldId id="390" r:id="rId15"/>
    <p:sldId id="403" r:id="rId16"/>
    <p:sldId id="361" r:id="rId17"/>
    <p:sldId id="363" r:id="rId18"/>
    <p:sldId id="364" r:id="rId19"/>
    <p:sldId id="367" r:id="rId20"/>
    <p:sldId id="404" r:id="rId21"/>
  </p:sldIdLst>
  <p:sldSz cx="9144000" cy="6858000" type="screen4x3"/>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2E9807AA-5A4A-4641-8C86-5BAB679F5DD1}">
          <p14:sldIdLst>
            <p14:sldId id="301"/>
          </p14:sldIdLst>
        </p14:section>
        <p14:section name="Leslies's Updates" id="{91B7259A-D46F-4D31-BCC5-838363D5EFD9}">
          <p14:sldIdLst>
            <p14:sldId id="395"/>
            <p14:sldId id="385"/>
            <p14:sldId id="400"/>
            <p14:sldId id="399"/>
            <p14:sldId id="386"/>
            <p14:sldId id="373"/>
            <p14:sldId id="305"/>
            <p14:sldId id="351"/>
            <p14:sldId id="389"/>
            <p14:sldId id="393"/>
            <p14:sldId id="357"/>
            <p14:sldId id="359"/>
            <p14:sldId id="390"/>
            <p14:sldId id="403"/>
            <p14:sldId id="361"/>
            <p14:sldId id="363"/>
            <p14:sldId id="364"/>
            <p14:sldId id="367"/>
            <p14:sldId id="40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2609" autoAdjust="0"/>
  </p:normalViewPr>
  <p:slideViewPr>
    <p:cSldViewPr>
      <p:cViewPr varScale="1">
        <p:scale>
          <a:sx n="96" d="100"/>
          <a:sy n="96" d="100"/>
        </p:scale>
        <p:origin x="2034" y="84"/>
      </p:cViewPr>
      <p:guideLst>
        <p:guide orient="horz" pos="2160"/>
        <p:guide pos="2880"/>
      </p:guideLst>
    </p:cSldViewPr>
  </p:slideViewPr>
  <p:notesTextViewPr>
    <p:cViewPr>
      <p:scale>
        <a:sx n="1" d="1"/>
        <a:sy n="1" d="1"/>
      </p:scale>
      <p:origin x="0" y="0"/>
    </p:cViewPr>
  </p:notesTextViewPr>
  <p:sorterViewPr>
    <p:cViewPr>
      <p:scale>
        <a:sx n="100" d="100"/>
        <a:sy n="100" d="100"/>
      </p:scale>
      <p:origin x="0" y="4470"/>
    </p:cViewPr>
  </p:sorterViewPr>
  <p:notesViewPr>
    <p:cSldViewPr>
      <p:cViewPr>
        <p:scale>
          <a:sx n="90" d="100"/>
          <a:sy n="90" d="100"/>
        </p:scale>
        <p:origin x="2616" y="-1363"/>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569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5693"/>
          </a:xfrm>
          <a:prstGeom prst="rect">
            <a:avLst/>
          </a:prstGeom>
        </p:spPr>
        <p:txBody>
          <a:bodyPr vert="horz" lIns="91440" tIns="45720" rIns="91440" bIns="45720" rtlCol="0"/>
          <a:lstStyle>
            <a:lvl1pPr algn="r">
              <a:defRPr sz="1200"/>
            </a:lvl1pPr>
          </a:lstStyle>
          <a:p>
            <a:fld id="{6F96CF43-DB10-4AD0-9E28-54A7CF9D1BF7}" type="datetimeFigureOut">
              <a:rPr lang="en-US" smtClean="0"/>
              <a:t>1/5/2017</a:t>
            </a:fld>
            <a:endParaRPr lang="en-US" dirty="0"/>
          </a:p>
        </p:txBody>
      </p:sp>
      <p:sp>
        <p:nvSpPr>
          <p:cNvPr id="4" name="Slide Image Placeholder 3"/>
          <p:cNvSpPr>
            <a:spLocks noGrp="1" noRot="1" noChangeAspect="1"/>
          </p:cNvSpPr>
          <p:nvPr>
            <p:ph type="sldImg" idx="2"/>
          </p:nvPr>
        </p:nvSpPr>
        <p:spPr>
          <a:xfrm>
            <a:off x="1101725" y="698500"/>
            <a:ext cx="4654550" cy="34925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24085"/>
            <a:ext cx="5486400" cy="4191238"/>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46553"/>
            <a:ext cx="2971800" cy="46569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46553"/>
            <a:ext cx="2971800" cy="465693"/>
          </a:xfrm>
          <a:prstGeom prst="rect">
            <a:avLst/>
          </a:prstGeom>
        </p:spPr>
        <p:txBody>
          <a:bodyPr vert="horz" lIns="91440" tIns="45720" rIns="91440" bIns="45720" rtlCol="0" anchor="b"/>
          <a:lstStyle>
            <a:lvl1pPr algn="r">
              <a:defRPr sz="1200"/>
            </a:lvl1pPr>
          </a:lstStyle>
          <a:p>
            <a:fld id="{39766C13-4DB8-42B0-9F6B-0CF56B4DFBF3}" type="slidenum">
              <a:rPr lang="en-US" smtClean="0"/>
              <a:t>‹#›</a:t>
            </a:fld>
            <a:endParaRPr lang="en-US" dirty="0"/>
          </a:p>
        </p:txBody>
      </p:sp>
    </p:spTree>
    <p:extLst>
      <p:ext uri="{BB962C8B-B14F-4D97-AF65-F5344CB8AC3E}">
        <p14:creationId xmlns:p14="http://schemas.microsoft.com/office/powerpoint/2010/main" val="60815983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3" Type="http://schemas.openxmlformats.org/officeDocument/2006/relationships/hyperlink" Target="http://www.qedconsulting.com/lib/clickcnt/click.php?id=11" TargetMode="External"/><Relationship Id="rId2" Type="http://schemas.openxmlformats.org/officeDocument/2006/relationships/slide" Target="../slides/slide17.xml"/><Relationship Id="rId1" Type="http://schemas.openxmlformats.org/officeDocument/2006/relationships/notesMaster" Target="../notesMasters/notesMaster1.xml"/><Relationship Id="rId4" Type="http://schemas.openxmlformats.org/officeDocument/2006/relationships/hyperlink" Target="http://diversitycollegium.org/permissionsinformation.php" TargetMode="Externa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Slides</a:t>
            </a:r>
            <a:r>
              <a:rPr lang="en-US" baseline="0" dirty="0" smtClean="0"/>
              <a:t> updated 1-3-2017 10</a:t>
            </a:r>
            <a:r>
              <a:rPr lang="en-US" baseline="0" dirty="0" smtClean="0">
                <a:sym typeface="Wingdings" panose="05000000000000000000" pitchFamily="2" charset="2"/>
              </a:rPr>
              <a:t>:00 FINAL PRESENTATION</a:t>
            </a:r>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t>1</a:t>
            </a:fld>
            <a:endParaRPr lang="en-US" dirty="0"/>
          </a:p>
        </p:txBody>
      </p:sp>
    </p:spTree>
    <p:extLst>
      <p:ext uri="{BB962C8B-B14F-4D97-AF65-F5344CB8AC3E}">
        <p14:creationId xmlns:p14="http://schemas.microsoft.com/office/powerpoint/2010/main" val="22420502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baseline="0" dirty="0" smtClean="0">
                <a:solidFill>
                  <a:schemeClr val="tx1"/>
                </a:solidFill>
                <a:latin typeface="+mn-lt"/>
                <a:ea typeface="+mn-ea"/>
                <a:cs typeface="+mn-cs"/>
              </a:rPr>
              <a:t>Goals should be measurable so that you have tangible evidence that you have accomplished the</a:t>
            </a:r>
            <a:r>
              <a:rPr lang="en-US" sz="1200" b="0" i="0" u="none" strike="noStrike" kern="12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goal. </a:t>
            </a:r>
          </a:p>
          <a:p>
            <a:endParaRPr lang="en-US" dirty="0"/>
          </a:p>
          <a:p>
            <a:r>
              <a:rPr lang="en-US" sz="1200" b="0" i="0" u="none" strike="noStrike" kern="1200" baseline="0" dirty="0" smtClean="0">
                <a:solidFill>
                  <a:schemeClr val="tx1"/>
                </a:solidFill>
                <a:latin typeface="+mn-lt"/>
                <a:ea typeface="+mn-ea"/>
                <a:cs typeface="+mn-cs"/>
              </a:rPr>
              <a:t>Goals should be achievable; they should stretch you slightly so you feel challenged, but defined</a:t>
            </a:r>
            <a:r>
              <a:rPr lang="en-US" sz="1200" b="0" i="0" u="none" strike="noStrike" kern="12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well enough so that you can achieve them. You must possess the appropriate knowledge, skills,</a:t>
            </a:r>
            <a:r>
              <a:rPr lang="en-US" sz="1200" b="0" i="0" u="none" strike="noStrike" kern="12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and abilities needed to achieve the goal.</a:t>
            </a:r>
          </a:p>
          <a:p>
            <a:endParaRPr lang="en-US" sz="1200" b="0" i="0" u="none" strike="noStrike" kern="1200" baseline="0" dirty="0" smtClean="0">
              <a:solidFill>
                <a:schemeClr val="tx1"/>
              </a:solidFill>
              <a:latin typeface="+mn-lt"/>
              <a:ea typeface="+mn-ea"/>
              <a:cs typeface="+mn-cs"/>
            </a:endParaRPr>
          </a:p>
          <a:p>
            <a:r>
              <a:rPr lang="en-US" sz="1200" b="0" i="0" u="none" strike="noStrike" kern="1200" baseline="0" dirty="0" smtClean="0">
                <a:solidFill>
                  <a:schemeClr val="tx1"/>
                </a:solidFill>
                <a:latin typeface="+mn-lt"/>
                <a:ea typeface="+mn-ea"/>
                <a:cs typeface="+mn-cs"/>
              </a:rPr>
              <a:t>You can meet most any goal when you plan your steps wisely and establish a timeframe that allows</a:t>
            </a:r>
            <a:r>
              <a:rPr lang="en-US" sz="1200" b="0" i="0" u="none" strike="noStrike" kern="12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you to carry out those steps. As you carry out the steps, you can achieve goals that may have</a:t>
            </a:r>
            <a:r>
              <a:rPr lang="en-US" sz="1200" b="0" i="0" u="none" strike="noStrike" kern="12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seemed impossible.</a:t>
            </a:r>
            <a:r>
              <a:rPr lang="en-US" sz="1200" b="0" i="0" u="none" strike="noStrike" kern="1200" dirty="0" smtClean="0">
                <a:solidFill>
                  <a:schemeClr val="tx1"/>
                </a:solidFill>
                <a:latin typeface="+mn-lt"/>
                <a:ea typeface="+mn-ea"/>
                <a:cs typeface="+mn-cs"/>
              </a:rPr>
              <a:t>  </a:t>
            </a:r>
            <a:r>
              <a:rPr lang="en-US" sz="1200" b="0" i="0" u="none" strike="noStrike" kern="1200" baseline="0" dirty="0" smtClean="0">
                <a:solidFill>
                  <a:schemeClr val="tx1"/>
                </a:solidFill>
                <a:latin typeface="+mn-lt"/>
                <a:ea typeface="+mn-ea"/>
                <a:cs typeface="+mn-cs"/>
              </a:rPr>
              <a:t>The concept of writing S.M.A.R.T. goals is very important for accomplishing</a:t>
            </a:r>
          </a:p>
          <a:p>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t>15</a:t>
            </a:fld>
            <a:endParaRPr lang="en-US" dirty="0"/>
          </a:p>
        </p:txBody>
      </p:sp>
    </p:spTree>
    <p:extLst>
      <p:ext uri="{BB962C8B-B14F-4D97-AF65-F5344CB8AC3E}">
        <p14:creationId xmlns:p14="http://schemas.microsoft.com/office/powerpoint/2010/main" val="190118609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Use</a:t>
            </a:r>
            <a:r>
              <a:rPr lang="en-US" baseline="0" dirty="0" smtClean="0"/>
              <a:t> Smart Tactics and Identify Metrics: </a:t>
            </a:r>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solidFill>
                  <a:prstClr val="black"/>
                </a:solidFill>
              </a:rPr>
              <a:pPr/>
              <a:t>16</a:t>
            </a:fld>
            <a:endParaRPr lang="en-US" dirty="0">
              <a:solidFill>
                <a:prstClr val="black"/>
              </a:solidFill>
            </a:endParaRPr>
          </a:p>
        </p:txBody>
      </p:sp>
    </p:spTree>
    <p:extLst>
      <p:ext uri="{BB962C8B-B14F-4D97-AF65-F5344CB8AC3E}">
        <p14:creationId xmlns:p14="http://schemas.microsoft.com/office/powerpoint/2010/main" val="3740905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a:t>
            </a:r>
            <a:r>
              <a:rPr lang="en-US" sz="1200" i="1" kern="1200" dirty="0" smtClean="0">
                <a:solidFill>
                  <a:schemeClr val="tx1"/>
                </a:solidFill>
                <a:effectLst/>
                <a:latin typeface="+mn-lt"/>
                <a:ea typeface="+mn-ea"/>
                <a:cs typeface="+mn-cs"/>
              </a:rPr>
              <a:t>Global Diversity and Inclusion Benchmarks: Standards for Organizations Around the World</a:t>
            </a:r>
            <a:r>
              <a:rPr lang="en-US" sz="1200" kern="1200" dirty="0" smtClean="0">
                <a:solidFill>
                  <a:schemeClr val="tx1"/>
                </a:solidFill>
                <a:effectLst/>
                <a:latin typeface="+mn-lt"/>
                <a:ea typeface="+mn-ea"/>
                <a:cs typeface="+mn-cs"/>
              </a:rPr>
              <a:t> (GDIB) by Julie O'Mara, Alan Richter, Ph.D., and 80 Expert Panelists is a tool for helping organizations determine strategy and measure progress in managing diversity and fostering inclusion.  It is a </a:t>
            </a:r>
            <a:r>
              <a:rPr lang="en-US" sz="1200" kern="1200" dirty="0" smtClean="0">
                <a:solidFill>
                  <a:schemeClr val="tx1"/>
                </a:solidFill>
                <a:effectLst/>
                <a:latin typeface="+mn-lt"/>
                <a:ea typeface="+mn-ea"/>
                <a:cs typeface="+mn-cs"/>
                <a:hlinkClick r:id="rId3"/>
              </a:rPr>
              <a:t>free download</a:t>
            </a:r>
            <a:r>
              <a:rPr lang="en-US" sz="1200" kern="1200" dirty="0" smtClean="0">
                <a:solidFill>
                  <a:schemeClr val="tx1"/>
                </a:solidFill>
                <a:effectLst/>
                <a:latin typeface="+mn-lt"/>
                <a:ea typeface="+mn-ea"/>
                <a:cs typeface="+mn-cs"/>
              </a:rPr>
              <a:t> that can be used by submitting the </a:t>
            </a:r>
            <a:r>
              <a:rPr lang="en-US" sz="1200" kern="1200" dirty="0" smtClean="0">
                <a:solidFill>
                  <a:schemeClr val="tx1"/>
                </a:solidFill>
                <a:effectLst/>
                <a:latin typeface="+mn-lt"/>
                <a:ea typeface="+mn-ea"/>
                <a:cs typeface="+mn-cs"/>
                <a:hlinkClick r:id="rId4"/>
              </a:rPr>
              <a:t>Permissions Agreement</a:t>
            </a:r>
            <a:r>
              <a:rPr lang="en-US" sz="1200" kern="1200" dirty="0" smtClean="0">
                <a:solidFill>
                  <a:schemeClr val="tx1"/>
                </a:solidFill>
                <a:effectLst/>
                <a:latin typeface="+mn-lt"/>
                <a:ea typeface="+mn-ea"/>
                <a:cs typeface="+mn-cs"/>
              </a:rPr>
              <a:t>.</a:t>
            </a:r>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t>17</a:t>
            </a:fld>
            <a:endParaRPr lang="en-US" dirty="0"/>
          </a:p>
        </p:txBody>
      </p:sp>
    </p:spTree>
    <p:extLst>
      <p:ext uri="{BB962C8B-B14F-4D97-AF65-F5344CB8AC3E}">
        <p14:creationId xmlns:p14="http://schemas.microsoft.com/office/powerpoint/2010/main" val="403827793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t>19</a:t>
            </a:fld>
            <a:endParaRPr lang="en-US" dirty="0"/>
          </a:p>
        </p:txBody>
      </p:sp>
    </p:spTree>
    <p:extLst>
      <p:ext uri="{BB962C8B-B14F-4D97-AF65-F5344CB8AC3E}">
        <p14:creationId xmlns:p14="http://schemas.microsoft.com/office/powerpoint/2010/main" val="26148771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t>20</a:t>
            </a:fld>
            <a:endParaRPr lang="en-US" dirty="0"/>
          </a:p>
        </p:txBody>
      </p:sp>
    </p:spTree>
    <p:extLst>
      <p:ext uri="{BB962C8B-B14F-4D97-AF65-F5344CB8AC3E}">
        <p14:creationId xmlns:p14="http://schemas.microsoft.com/office/powerpoint/2010/main" val="2614877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deck of slides will be provided to Leaders to Share with</a:t>
            </a:r>
            <a:r>
              <a:rPr lang="en-US" baseline="0" dirty="0" smtClean="0"/>
              <a:t> their units- to lead them: </a:t>
            </a:r>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t>2</a:t>
            </a:fld>
            <a:endParaRPr lang="en-US" dirty="0"/>
          </a:p>
        </p:txBody>
      </p:sp>
    </p:spTree>
    <p:extLst>
      <p:ext uri="{BB962C8B-B14F-4D97-AF65-F5344CB8AC3E}">
        <p14:creationId xmlns:p14="http://schemas.microsoft.com/office/powerpoint/2010/main" val="2475738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These deck of slides will be provided to Leaders to Share with</a:t>
            </a:r>
            <a:r>
              <a:rPr lang="en-US" baseline="0" dirty="0" smtClean="0"/>
              <a:t> their units- to lead them: </a:t>
            </a:r>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t>3</a:t>
            </a:fld>
            <a:endParaRPr lang="en-US" dirty="0"/>
          </a:p>
        </p:txBody>
      </p:sp>
    </p:spTree>
    <p:extLst>
      <p:ext uri="{BB962C8B-B14F-4D97-AF65-F5344CB8AC3E}">
        <p14:creationId xmlns:p14="http://schemas.microsoft.com/office/powerpoint/2010/main" val="24757381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IDEAL Framework complements other action efforts in that it builds upon previous diversity plans. The current goals and objectives incorporated into the IDEAL Framework are aspirational and vital to enhance the diversity excellence of the university.</a:t>
            </a:r>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t>5</a:t>
            </a:fld>
            <a:endParaRPr lang="en-US" dirty="0"/>
          </a:p>
        </p:txBody>
      </p:sp>
    </p:spTree>
    <p:extLst>
      <p:ext uri="{BB962C8B-B14F-4D97-AF65-F5344CB8AC3E}">
        <p14:creationId xmlns:p14="http://schemas.microsoft.com/office/powerpoint/2010/main" val="42728466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Prepared</a:t>
            </a:r>
            <a:r>
              <a:rPr lang="en-US" baseline="0" dirty="0" smtClean="0"/>
              <a:t> Materials for you to review outside of this team meeting that will assist with the development of your Action planning process for your unit. We will be available to meet with you/unit and provided a timeline at the end of the presentation.  Too much to covers in a short period of time but we will make ourselves available to ensure you complete your unit’s plans.    All the required tools on this slide will assist your Action planning process. </a:t>
            </a:r>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t>6</a:t>
            </a:fld>
            <a:endParaRPr lang="en-US" dirty="0"/>
          </a:p>
        </p:txBody>
      </p:sp>
    </p:spTree>
    <p:extLst>
      <p:ext uri="{BB962C8B-B14F-4D97-AF65-F5344CB8AC3E}">
        <p14:creationId xmlns:p14="http://schemas.microsoft.com/office/powerpoint/2010/main" val="1070014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Other</a:t>
            </a:r>
            <a:r>
              <a:rPr lang="en-US" baseline="0" dirty="0" smtClean="0"/>
              <a:t> tools required to inform action planning </a:t>
            </a:r>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solidFill>
                  <a:prstClr val="black"/>
                </a:solidFill>
              </a:rPr>
              <a:pPr/>
              <a:t>7</a:t>
            </a:fld>
            <a:endParaRPr lang="en-US" dirty="0">
              <a:solidFill>
                <a:prstClr val="black"/>
              </a:solidFill>
            </a:endParaRPr>
          </a:p>
        </p:txBody>
      </p:sp>
    </p:spTree>
    <p:extLst>
      <p:ext uri="{BB962C8B-B14F-4D97-AF65-F5344CB8AC3E}">
        <p14:creationId xmlns:p14="http://schemas.microsoft.com/office/powerpoint/2010/main" val="7357280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are here today</a:t>
            </a:r>
            <a:r>
              <a:rPr lang="en-US" baseline="0" dirty="0" smtClean="0"/>
              <a:t> to embrace the University of Oregon’s Mission and Values – Set a Road Map for Diversity, Equity, and Inclusion. </a:t>
            </a:r>
            <a:r>
              <a:rPr lang="en-US" b="1" dirty="0" smtClean="0"/>
              <a:t>University of Oregon Mission Statement</a:t>
            </a:r>
          </a:p>
          <a:p>
            <a:r>
              <a:rPr lang="en-US" dirty="0" smtClean="0"/>
              <a:t>.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t>8</a:t>
            </a:fld>
            <a:endParaRPr lang="en-US" dirty="0"/>
          </a:p>
        </p:txBody>
      </p:sp>
    </p:spTree>
    <p:extLst>
      <p:ext uri="{BB962C8B-B14F-4D97-AF65-F5344CB8AC3E}">
        <p14:creationId xmlns:p14="http://schemas.microsoft.com/office/powerpoint/2010/main" val="4042945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smtClean="0"/>
          </a:p>
          <a:p>
            <a:r>
              <a:rPr lang="en-US" dirty="0" smtClean="0"/>
              <a:t>. </a:t>
            </a:r>
          </a:p>
          <a:p>
            <a:r>
              <a:rPr lang="en-US" i="1" dirty="0" smtClean="0"/>
              <a:t>Page updated February 6, 2015</a:t>
            </a:r>
            <a:r>
              <a:rPr lang="en-US" dirty="0" smtClean="0"/>
              <a:t> </a:t>
            </a:r>
          </a:p>
          <a:p>
            <a:endParaRPr lang="en-US" dirty="0"/>
          </a:p>
        </p:txBody>
      </p:sp>
      <p:sp>
        <p:nvSpPr>
          <p:cNvPr id="4" name="Slide Number Placeholder 3"/>
          <p:cNvSpPr>
            <a:spLocks noGrp="1"/>
          </p:cNvSpPr>
          <p:nvPr>
            <p:ph type="sldNum" sz="quarter" idx="10"/>
          </p:nvPr>
        </p:nvSpPr>
        <p:spPr/>
        <p:txBody>
          <a:bodyPr/>
          <a:lstStyle/>
          <a:p>
            <a:fld id="{39766C13-4DB8-42B0-9F6B-0CF56B4DFBF3}" type="slidenum">
              <a:rPr lang="en-US" smtClean="0"/>
              <a:t>9</a:t>
            </a:fld>
            <a:endParaRPr lang="en-US" dirty="0"/>
          </a:p>
        </p:txBody>
      </p:sp>
    </p:spTree>
    <p:extLst>
      <p:ext uri="{BB962C8B-B14F-4D97-AF65-F5344CB8AC3E}">
        <p14:creationId xmlns:p14="http://schemas.microsoft.com/office/powerpoint/2010/main" val="15242730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baseline="0" dirty="0" smtClean="0">
                <a:solidFill>
                  <a:srgbClr val="FF0000"/>
                </a:solidFill>
              </a:rPr>
              <a:t>We recommend units have a definition for diversity definition and business case assist your Action Planning. </a:t>
            </a:r>
            <a:endParaRPr lang="en-US" b="1" dirty="0">
              <a:solidFill>
                <a:srgbClr val="FF0000"/>
              </a:solidFill>
            </a:endParaRPr>
          </a:p>
        </p:txBody>
      </p:sp>
      <p:sp>
        <p:nvSpPr>
          <p:cNvPr id="4" name="Slide Number Placeholder 3"/>
          <p:cNvSpPr>
            <a:spLocks noGrp="1"/>
          </p:cNvSpPr>
          <p:nvPr>
            <p:ph type="sldNum" sz="quarter" idx="10"/>
          </p:nvPr>
        </p:nvSpPr>
        <p:spPr/>
        <p:txBody>
          <a:bodyPr/>
          <a:lstStyle/>
          <a:p>
            <a:fld id="{39766C13-4DB8-42B0-9F6B-0CF56B4DFBF3}" type="slidenum">
              <a:rPr lang="en-US" smtClean="0"/>
              <a:t>10</a:t>
            </a:fld>
            <a:endParaRPr lang="en-US" dirty="0"/>
          </a:p>
        </p:txBody>
      </p:sp>
    </p:spTree>
    <p:extLst>
      <p:ext uri="{BB962C8B-B14F-4D97-AF65-F5344CB8AC3E}">
        <p14:creationId xmlns:p14="http://schemas.microsoft.com/office/powerpoint/2010/main" val="347766455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6C00CE1-1AB7-9946-9680-C420ED186DB0}" type="datetimeFigureOut">
              <a:rPr lang="en-US" smtClean="0">
                <a:solidFill>
                  <a:prstClr val="black">
                    <a:tint val="75000"/>
                  </a:prstClr>
                </a:solidFill>
              </a:rPr>
              <a:pPr/>
              <a:t>1/5/2017</a:t>
            </a:fld>
            <a:endParaRPr lang="en-US" dirty="0">
              <a:solidFill>
                <a:prstClr val="black">
                  <a:tint val="75000"/>
                </a:prstClr>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solidFill>
                <a:prstClr val="black">
                  <a:tint val="75000"/>
                </a:prst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47725F17-0D5D-5A4D-ACBB-B9B0FBA5D269}"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C00CE1-1AB7-9946-9680-C420ED186DB0}" type="datetimeFigureOut">
              <a:rPr lang="en-US" smtClean="0">
                <a:solidFill>
                  <a:prstClr val="black">
                    <a:tint val="75000"/>
                  </a:prstClr>
                </a:solidFill>
              </a:rPr>
              <a:pPr/>
              <a:t>1/5/2017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7725F17-0D5D-5A4D-ACBB-B9B0FBA5D269}"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C00CE1-1AB7-9946-9680-C420ED186DB0}" type="datetimeFigureOut">
              <a:rPr lang="en-US" smtClean="0">
                <a:solidFill>
                  <a:prstClr val="black">
                    <a:tint val="75000"/>
                  </a:prstClr>
                </a:solidFill>
              </a:rPr>
              <a:pPr/>
              <a:t>1/5/2017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7725F17-0D5D-5A4D-ACBB-B9B0FBA5D269}"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pic>
        <p:nvPicPr>
          <p:cNvPr id="3" name="Picture 2" descr="O slide.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Tree>
    <p:extLst>
      <p:ext uri="{BB962C8B-B14F-4D97-AF65-F5344CB8AC3E}">
        <p14:creationId xmlns:p14="http://schemas.microsoft.com/office/powerpoint/2010/main" val="37818938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6C00CE1-1AB7-9946-9680-C420ED186DB0}" type="datetimeFigureOut">
              <a:rPr lang="en-US" smtClean="0">
                <a:solidFill>
                  <a:prstClr val="black">
                    <a:tint val="75000"/>
                  </a:prstClr>
                </a:solidFill>
              </a:rPr>
              <a:pPr/>
              <a:t>1/5/2017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7725F17-0D5D-5A4D-ACBB-B9B0FBA5D269}" type="slidenum">
              <a:rPr lang="en-US" smtClean="0">
                <a:solidFill>
                  <a:prstClr val="black">
                    <a:tint val="75000"/>
                  </a:prstClr>
                </a:solidFill>
              </a:rPr>
              <a:pPr/>
              <a:t>‹#›</a:t>
            </a:fld>
            <a:endParaRPr lang="en-US" dirty="0">
              <a:solidFill>
                <a:prstClr val="black">
                  <a:tint val="75000"/>
                </a:prstClr>
              </a:solidFill>
            </a:endParaRPr>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56C00CE1-1AB7-9946-9680-C420ED186DB0}" type="datetimeFigureOut">
              <a:rPr lang="en-US" smtClean="0">
                <a:solidFill>
                  <a:prstClr val="black">
                    <a:tint val="75000"/>
                  </a:prstClr>
                </a:solidFill>
              </a:rPr>
              <a:pPr/>
              <a:t>1/5/2017</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fld id="{47725F17-0D5D-5A4D-ACBB-B9B0FBA5D269}" type="slidenum">
              <a:rPr lang="en-US" smtClean="0">
                <a:solidFill>
                  <a:prstClr val="black">
                    <a:tint val="75000"/>
                  </a:prstClr>
                </a:solidFill>
              </a:rPr>
              <a:pPr/>
              <a:t>‹#›</a:t>
            </a:fld>
            <a:endParaRPr lang="en-US" dirty="0">
              <a:solidFill>
                <a:prstClr val="black">
                  <a:tint val="75000"/>
                </a:prstClr>
              </a:solidFill>
            </a:endParaRPr>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56C00CE1-1AB7-9946-9680-C420ED186DB0}" type="datetimeFigureOut">
              <a:rPr lang="en-US" smtClean="0">
                <a:solidFill>
                  <a:prstClr val="black">
                    <a:tint val="75000"/>
                  </a:prstClr>
                </a:solidFill>
              </a:rPr>
              <a:pPr/>
              <a:t>1/5/2017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7725F17-0D5D-5A4D-ACBB-B9B0FBA5D269}" type="slidenum">
              <a:rPr lang="en-US" smtClean="0">
                <a:solidFill>
                  <a:prstClr val="black">
                    <a:tint val="75000"/>
                  </a:prstClr>
                </a:solidFill>
              </a:rPr>
              <a:pPr/>
              <a:t>‹#›</a:t>
            </a:fld>
            <a:endParaRPr lang="en-US" dirty="0">
              <a:solidFill>
                <a:prstClr val="black">
                  <a:tint val="75000"/>
                </a:prstClr>
              </a:solidFill>
            </a:endParaRPr>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56C00CE1-1AB7-9946-9680-C420ED186DB0}" type="datetimeFigureOut">
              <a:rPr lang="en-US" smtClean="0">
                <a:solidFill>
                  <a:prstClr val="black">
                    <a:tint val="75000"/>
                  </a:prstClr>
                </a:solidFill>
              </a:rPr>
              <a:pPr/>
              <a:t>1/5/2017</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fld id="{47725F17-0D5D-5A4D-ACBB-B9B0FBA5D269}" type="slidenum">
              <a:rPr lang="en-US" smtClean="0">
                <a:solidFill>
                  <a:prstClr val="black">
                    <a:tint val="75000"/>
                  </a:prstClr>
                </a:solidFill>
              </a:rPr>
              <a:pPr/>
              <a:t>‹#›</a:t>
            </a:fld>
            <a:endParaRPr lang="en-US" dirty="0">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56C00CE1-1AB7-9946-9680-C420ED186DB0}" type="datetimeFigureOut">
              <a:rPr lang="en-US" smtClean="0">
                <a:solidFill>
                  <a:prstClr val="black">
                    <a:tint val="75000"/>
                  </a:prstClr>
                </a:solidFill>
              </a:rPr>
              <a:pPr/>
              <a:t>1/5/2017</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fld id="{47725F17-0D5D-5A4D-ACBB-B9B0FBA5D269}" type="slidenum">
              <a:rPr lang="en-US" smtClean="0">
                <a:solidFill>
                  <a:prstClr val="black">
                    <a:tint val="75000"/>
                  </a:prstClr>
                </a:solidFill>
              </a:rPr>
              <a:pPr/>
              <a:t>‹#›</a:t>
            </a:fld>
            <a:endParaRPr lang="en-US" dirty="0">
              <a:solidFill>
                <a:prstClr val="black">
                  <a:tint val="75000"/>
                </a:prstClr>
              </a:solidFill>
            </a:endParaRPr>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C00CE1-1AB7-9946-9680-C420ED186DB0}" type="datetimeFigureOut">
              <a:rPr lang="en-US" smtClean="0">
                <a:solidFill>
                  <a:prstClr val="black">
                    <a:tint val="75000"/>
                  </a:prstClr>
                </a:solidFill>
              </a:rPr>
              <a:pPr/>
              <a:t>1/5/2017</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fld id="{47725F17-0D5D-5A4D-ACBB-B9B0FBA5D269}" type="slidenum">
              <a:rPr lang="en-US" smtClean="0">
                <a:solidFill>
                  <a:prstClr val="black">
                    <a:tint val="75000"/>
                  </a:prstClr>
                </a:solidFill>
              </a:rPr>
              <a:pPr/>
              <a:t>‹#›</a:t>
            </a:fld>
            <a:endParaRPr lang="en-US" dirty="0">
              <a:solidFill>
                <a:prstClr val="black">
                  <a:tint val="75000"/>
                </a:prstClr>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56C00CE1-1AB7-9946-9680-C420ED186DB0}" type="datetimeFigureOut">
              <a:rPr lang="en-US" smtClean="0">
                <a:solidFill>
                  <a:prstClr val="black">
                    <a:tint val="75000"/>
                  </a:prstClr>
                </a:solidFill>
              </a:rPr>
              <a:pPr/>
              <a:t>1/5/2017</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fld id="{47725F17-0D5D-5A4D-ACBB-B9B0FBA5D269}" type="slidenum">
              <a:rPr lang="en-US" smtClean="0">
                <a:solidFill>
                  <a:prstClr val="black">
                    <a:tint val="75000"/>
                  </a:prstClr>
                </a:solidFill>
              </a:rPr>
              <a:pPr/>
              <a:t>‹#›</a:t>
            </a:fld>
            <a:endParaRPr lang="en-US" dirty="0">
              <a:solidFill>
                <a:prstClr val="black">
                  <a:tint val="75000"/>
                </a:prstClr>
              </a:solidFill>
            </a:endParaRP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dirty="0"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6C00CE1-1AB7-9946-9680-C420ED186DB0}" type="datetimeFigureOut">
              <a:rPr lang="en-US" smtClean="0">
                <a:solidFill>
                  <a:prstClr val="black">
                    <a:tint val="75000"/>
                  </a:prstClr>
                </a:solidFill>
              </a:rPr>
              <a:pPr/>
              <a:t>1/5/2017</a:t>
            </a:fld>
            <a:endParaRPr lang="en-US" dirty="0">
              <a:solidFill>
                <a:prstClr val="black">
                  <a:tint val="75000"/>
                </a:prstClr>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47725F17-0D5D-5A4D-ACBB-B9B0FBA5D269}" type="slidenum">
              <a:rPr lang="en-US" smtClean="0">
                <a:solidFill>
                  <a:prstClr val="black">
                    <a:tint val="75000"/>
                  </a:prstClr>
                </a:solidFill>
              </a:rPr>
              <a:pPr/>
              <a:t>‹#›</a:t>
            </a:fld>
            <a:endParaRPr lang="en-US" dirty="0">
              <a:solidFill>
                <a:prstClr val="black">
                  <a:tint val="75000"/>
                </a:prstClr>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4" name="Right Triangle 13"/>
          <p:cNvSpPr>
            <a:spLocks/>
          </p:cNvSpPr>
          <p:nvPr/>
        </p:nvSpPr>
        <p:spPr bwMode="auto">
          <a:xfrm>
            <a:off x="-6042" y="5791253"/>
            <a:ext cx="3402314"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dirty="0"/>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defTabSz="457200"/>
            <a:fld id="{56C00CE1-1AB7-9946-9680-C420ED186DB0}" type="datetimeFigureOut">
              <a:rPr lang="en-US" smtClean="0">
                <a:solidFill>
                  <a:prstClr val="black">
                    <a:tint val="75000"/>
                  </a:prstClr>
                </a:solidFill>
              </a:rPr>
              <a:pPr defTabSz="457200"/>
              <a:t>1/5/2017</a:t>
            </a:fld>
            <a:endParaRPr lang="en-US" dirty="0">
              <a:solidFill>
                <a:prstClr val="black">
                  <a:tint val="75000"/>
                </a:prstClr>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defTabSz="457200"/>
            <a:endParaRPr lang="en-US" dirty="0">
              <a:solidFill>
                <a:prstClr val="black">
                  <a:tint val="75000"/>
                </a:prstClr>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pPr defTabSz="457200"/>
            <a:fld id="{47725F17-0D5D-5A4D-ACBB-B9B0FBA5D269}" type="slidenum">
              <a:rPr lang="en-US" smtClean="0">
                <a:solidFill>
                  <a:prstClr val="black">
                    <a:tint val="75000"/>
                  </a:prstClr>
                </a:solidFill>
              </a:rPr>
              <a:pPr defTabSz="457200"/>
              <a:t>‹#›</a:t>
            </a:fld>
            <a:endParaRPr lang="en-US" dirty="0">
              <a:solidFill>
                <a:prstClr val="black">
                  <a:tint val="75000"/>
                </a:prstClr>
              </a:solidFill>
            </a:endParaRPr>
          </a:p>
        </p:txBody>
      </p:sp>
    </p:spTree>
  </p:cSld>
  <p:clrMap bg1="lt1" tx1="dk1" bg2="lt2" tx2="dk2" accent1="accent1" accent2="accent2" accent3="accent3" accent4="accent4" accent5="accent5" accent6="accent6" hlink="hlink" folHlink="folHlink"/>
  <p:sldLayoutIdLst>
    <p:sldLayoutId id="2147483712" r:id="rId1"/>
    <p:sldLayoutId id="2147483713" r:id="rId2"/>
    <p:sldLayoutId id="2147483714" r:id="rId3"/>
    <p:sldLayoutId id="2147483715" r:id="rId4"/>
    <p:sldLayoutId id="2147483716" r:id="rId5"/>
    <p:sldLayoutId id="2147483717" r:id="rId6"/>
    <p:sldLayoutId id="2147483718" r:id="rId7"/>
    <p:sldLayoutId id="2147483719" r:id="rId8"/>
    <p:sldLayoutId id="2147483720" r:id="rId9"/>
    <p:sldLayoutId id="2147483721" r:id="rId10"/>
    <p:sldLayoutId id="2147483722" r:id="rId11"/>
    <p:sldLayoutId id="2147483698" r:id="rId12"/>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9.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4800600"/>
            <a:ext cx="6592888" cy="566738"/>
          </a:xfrm>
        </p:spPr>
        <p:txBody>
          <a:bodyPr>
            <a:normAutofit/>
          </a:bodyPr>
          <a:lstStyle/>
          <a:p>
            <a:r>
              <a:rPr lang="en-US" sz="2800" dirty="0" smtClean="0"/>
              <a:t>Diversity Action Planning </a:t>
            </a:r>
            <a:endParaRPr lang="en-US" sz="2800" dirty="0"/>
          </a:p>
        </p:txBody>
      </p:sp>
      <p:pic>
        <p:nvPicPr>
          <p:cNvPr id="5" name="Picture Placeholder 4"/>
          <p:cNvPicPr>
            <a:picLocks noGrp="1" noChangeAspect="1"/>
          </p:cNvPicPr>
          <p:nvPr>
            <p:ph type="pic" idx="1"/>
          </p:nvPr>
        </p:nvPicPr>
        <p:blipFill>
          <a:blip r:embed="rId3">
            <a:extLst>
              <a:ext uri="{28A0092B-C50C-407E-A947-70E740481C1C}">
                <a14:useLocalDpi xmlns:a14="http://schemas.microsoft.com/office/drawing/2010/main" val="0"/>
              </a:ext>
            </a:extLst>
          </a:blip>
          <a:srcRect l="5556" r="5556"/>
          <a:stretch>
            <a:fillRect/>
          </a:stretch>
        </p:blipFill>
        <p:spPr>
          <a:xfrm>
            <a:off x="228600" y="0"/>
            <a:ext cx="8305800" cy="4727575"/>
          </a:xfrm>
        </p:spPr>
      </p:pic>
      <p:sp>
        <p:nvSpPr>
          <p:cNvPr id="4" name="Text Placeholder 3"/>
          <p:cNvSpPr>
            <a:spLocks noGrp="1"/>
          </p:cNvSpPr>
          <p:nvPr>
            <p:ph type="body" sz="half" idx="2"/>
          </p:nvPr>
        </p:nvSpPr>
        <p:spPr>
          <a:xfrm>
            <a:off x="685800" y="5367338"/>
            <a:ext cx="6592888" cy="804862"/>
          </a:xfrm>
        </p:spPr>
        <p:txBody>
          <a:bodyPr>
            <a:normAutofit fontScale="92500" lnSpcReduction="20000"/>
          </a:bodyPr>
          <a:lstStyle/>
          <a:p>
            <a:r>
              <a:rPr lang="en-US" sz="2800" dirty="0"/>
              <a:t>UO </a:t>
            </a:r>
            <a:r>
              <a:rPr lang="en-US" sz="2800" dirty="0" smtClean="0"/>
              <a:t>Action Planning </a:t>
            </a:r>
            <a:r>
              <a:rPr lang="en-US" sz="2800" dirty="0"/>
              <a:t>Presentation  </a:t>
            </a:r>
          </a:p>
          <a:p>
            <a:r>
              <a:rPr lang="en-US" sz="2800" dirty="0"/>
              <a:t>Garcia &amp; Associates, January 3, 2016</a:t>
            </a:r>
          </a:p>
          <a:p>
            <a:endParaRPr lang="en-US" dirty="0"/>
          </a:p>
        </p:txBody>
      </p:sp>
      <p:pic>
        <p:nvPicPr>
          <p:cNvPr id="7"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927635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Autofit/>
          </a:bodyPr>
          <a:lstStyle/>
          <a:p>
            <a:r>
              <a:rPr lang="en-US" sz="2800" dirty="0" smtClean="0"/>
              <a:t>UO Diversity Definition and Business Case for Diversity </a:t>
            </a:r>
            <a:endParaRPr lang="en-US" sz="2800" dirty="0">
              <a:solidFill>
                <a:srgbClr val="FF0000"/>
              </a:solidFill>
            </a:endParaRPr>
          </a:p>
        </p:txBody>
      </p:sp>
      <p:sp>
        <p:nvSpPr>
          <p:cNvPr id="3" name="Content Placeholder 2"/>
          <p:cNvSpPr>
            <a:spLocks noGrp="1"/>
          </p:cNvSpPr>
          <p:nvPr>
            <p:ph idx="1"/>
          </p:nvPr>
        </p:nvSpPr>
        <p:spPr>
          <a:xfrm>
            <a:off x="685800" y="1295400"/>
            <a:ext cx="8229600" cy="5486400"/>
          </a:xfrm>
        </p:spPr>
        <p:txBody>
          <a:bodyPr>
            <a:normAutofit/>
          </a:bodyPr>
          <a:lstStyle/>
          <a:p>
            <a:pPr marL="457200" lvl="1" indent="0">
              <a:buNone/>
            </a:pPr>
            <a:r>
              <a:rPr lang="en-US" sz="1900" dirty="0">
                <a:solidFill>
                  <a:prstClr val="black"/>
                </a:solidFill>
              </a:rPr>
              <a:t>At UO, we embrace the full spectrum of diversity, including age, color, culture, disability, ethnicity, national origin, race, religion, sex, sexual orientation, and socioeconomic status.  We have aspirations to increase inclusion and representation of </a:t>
            </a:r>
            <a:r>
              <a:rPr lang="en-US" sz="1900" dirty="0" smtClean="0">
                <a:solidFill>
                  <a:prstClr val="black"/>
                </a:solidFill>
              </a:rPr>
              <a:t>historical underrepresented </a:t>
            </a:r>
            <a:r>
              <a:rPr lang="en-US" sz="1900" dirty="0">
                <a:solidFill>
                  <a:prstClr val="black"/>
                </a:solidFill>
              </a:rPr>
              <a:t>groups to meet our mission, vision, and values. </a:t>
            </a:r>
            <a:r>
              <a:rPr lang="en-US" sz="1900" dirty="0" smtClean="0">
                <a:solidFill>
                  <a:prstClr val="black"/>
                </a:solidFill>
              </a:rPr>
              <a:t> </a:t>
            </a:r>
          </a:p>
          <a:p>
            <a:pPr marL="457200" lvl="1" indent="0">
              <a:buNone/>
            </a:pPr>
            <a:endParaRPr lang="en-US" sz="1900" dirty="0" smtClean="0">
              <a:solidFill>
                <a:prstClr val="black"/>
              </a:solidFill>
            </a:endParaRPr>
          </a:p>
          <a:p>
            <a:pPr marL="457200" lvl="1" indent="0">
              <a:buNone/>
            </a:pPr>
            <a:r>
              <a:rPr lang="en-US" sz="1900" dirty="0" smtClean="0">
                <a:solidFill>
                  <a:prstClr val="black"/>
                </a:solidFill>
              </a:rPr>
              <a:t>Embracing and building </a:t>
            </a:r>
            <a:r>
              <a:rPr lang="en-US" sz="1900" dirty="0">
                <a:solidFill>
                  <a:prstClr val="black"/>
                </a:solidFill>
              </a:rPr>
              <a:t>a community of inclusion means we honor, respect, embrace and value the unique contributions and perspectives of students, faculty, staff, alumni and community members. </a:t>
            </a:r>
            <a:r>
              <a:rPr lang="en-US" sz="1900" dirty="0" smtClean="0">
                <a:solidFill>
                  <a:prstClr val="black"/>
                </a:solidFill>
              </a:rPr>
              <a:t>Diversity </a:t>
            </a:r>
            <a:r>
              <a:rPr lang="en-US" sz="1900" dirty="0">
                <a:solidFill>
                  <a:prstClr val="black"/>
                </a:solidFill>
              </a:rPr>
              <a:t>is fundamental </a:t>
            </a:r>
            <a:r>
              <a:rPr lang="en-US" sz="1900" dirty="0" smtClean="0">
                <a:solidFill>
                  <a:prstClr val="black"/>
                </a:solidFill>
              </a:rPr>
              <a:t>to creating a positive</a:t>
            </a:r>
            <a:r>
              <a:rPr lang="en-US" sz="1900" dirty="0">
                <a:solidFill>
                  <a:prstClr val="black"/>
                </a:solidFill>
              </a:rPr>
              <a:t>, equitable, and inclusive environment in which they can live, work, learn, and teach. The University of Oregon </a:t>
            </a:r>
            <a:r>
              <a:rPr lang="en-US" sz="1900" dirty="0" smtClean="0">
                <a:solidFill>
                  <a:prstClr val="black"/>
                </a:solidFill>
              </a:rPr>
              <a:t>aspires to be a welcoming</a:t>
            </a:r>
            <a:r>
              <a:rPr lang="en-US" sz="1900" dirty="0">
                <a:solidFill>
                  <a:prstClr val="black"/>
                </a:solidFill>
              </a:rPr>
              <a:t>, supportive and respectful community for people diverse in culture, identity, thought, perspective, and interests.</a:t>
            </a:r>
          </a:p>
          <a:p>
            <a:pPr marL="457200" lvl="1" indent="0">
              <a:buNone/>
            </a:pPr>
            <a:endParaRPr lang="en-US" dirty="0">
              <a:solidFill>
                <a:prstClr val="black"/>
              </a:solidFill>
            </a:endParaRPr>
          </a:p>
          <a:p>
            <a:pPr marL="457200" lvl="1" indent="0">
              <a:buNone/>
            </a:pPr>
            <a:endParaRPr lang="en-US" dirty="0">
              <a:solidFill>
                <a:prstClr val="black"/>
              </a:solidFill>
            </a:endParaRPr>
          </a:p>
          <a:p>
            <a:pPr marL="457200" lvl="1" indent="0">
              <a:buNone/>
            </a:pPr>
            <a:endParaRPr lang="en-US" dirty="0">
              <a:solidFill>
                <a:prstClr val="black"/>
              </a:solidFill>
            </a:endParaRPr>
          </a:p>
          <a:p>
            <a:pPr marL="400050" lvl="1" indent="0">
              <a:buNone/>
            </a:pPr>
            <a:endParaRPr lang="en-US" sz="2400" dirty="0" smtClean="0">
              <a:solidFill>
                <a:prstClr val="black"/>
              </a:solidFill>
            </a:endParaRPr>
          </a:p>
          <a:p>
            <a:pPr marL="400050" lvl="1" indent="0">
              <a:buNone/>
            </a:pPr>
            <a:endParaRPr lang="en-US" sz="2400" dirty="0" smtClean="0">
              <a:solidFill>
                <a:prstClr val="black"/>
              </a:solidFill>
            </a:endParaRPr>
          </a:p>
          <a:p>
            <a:pPr lvl="0"/>
            <a:endParaRPr lang="en-US" sz="1600" dirty="0">
              <a:solidFill>
                <a:prstClr val="black"/>
              </a:solidFill>
            </a:endParaRPr>
          </a:p>
          <a:p>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6491287"/>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122399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sz="4400" dirty="0"/>
              <a:t>Action Planning for Diversity, Equity, and Inclusion (APDEI</a:t>
            </a:r>
            <a:r>
              <a:rPr lang="en-US" sz="4400" dirty="0" smtClean="0"/>
              <a:t>)</a:t>
            </a:r>
            <a:endParaRPr lang="en-US" dirty="0"/>
          </a:p>
        </p:txBody>
      </p:sp>
      <p:sp>
        <p:nvSpPr>
          <p:cNvPr id="5" name="Text Placeholder 4"/>
          <p:cNvSpPr>
            <a:spLocks noGrp="1"/>
          </p:cNvSpPr>
          <p:nvPr>
            <p:ph type="body" idx="1"/>
          </p:nvPr>
        </p:nvSpPr>
        <p:spPr>
          <a:xfrm>
            <a:off x="457200" y="1676400"/>
            <a:ext cx="4040188" cy="762000"/>
          </a:xfrm>
        </p:spPr>
        <p:txBody>
          <a:bodyPr/>
          <a:lstStyle/>
          <a:p>
            <a:r>
              <a:rPr lang="en-US" dirty="0" smtClean="0"/>
              <a:t>President’s Priorities</a:t>
            </a:r>
            <a:endParaRPr lang="en-US" dirty="0"/>
          </a:p>
        </p:txBody>
      </p:sp>
      <p:sp>
        <p:nvSpPr>
          <p:cNvPr id="7" name="Text Placeholder 6"/>
          <p:cNvSpPr>
            <a:spLocks noGrp="1"/>
          </p:cNvSpPr>
          <p:nvPr>
            <p:ph type="body" sz="half" idx="3"/>
          </p:nvPr>
        </p:nvSpPr>
        <p:spPr>
          <a:xfrm>
            <a:off x="4572000" y="1676400"/>
            <a:ext cx="4041775" cy="762000"/>
          </a:xfrm>
        </p:spPr>
        <p:txBody>
          <a:bodyPr/>
          <a:lstStyle/>
          <a:p>
            <a:r>
              <a:rPr lang="en-US" dirty="0" smtClean="0"/>
              <a:t>IDEAL Framework</a:t>
            </a:r>
            <a:endParaRPr lang="en-US" dirty="0"/>
          </a:p>
        </p:txBody>
      </p:sp>
      <p:sp>
        <p:nvSpPr>
          <p:cNvPr id="6" name="Content Placeholder 5"/>
          <p:cNvSpPr>
            <a:spLocks noGrp="1"/>
          </p:cNvSpPr>
          <p:nvPr>
            <p:ph sz="quarter" idx="2"/>
          </p:nvPr>
        </p:nvSpPr>
        <p:spPr>
          <a:xfrm>
            <a:off x="457200" y="2438399"/>
            <a:ext cx="4040188" cy="4236194"/>
          </a:xfrm>
        </p:spPr>
        <p:txBody>
          <a:bodyPr>
            <a:normAutofit fontScale="92500" lnSpcReduction="20000"/>
          </a:bodyPr>
          <a:lstStyle/>
          <a:p>
            <a:pPr>
              <a:buFont typeface="Wingdings" panose="05000000000000000000" pitchFamily="2" charset="2"/>
              <a:buChar char="Ø"/>
            </a:pPr>
            <a:r>
              <a:rPr lang="en-US" dirty="0"/>
              <a:t>Building its academic and research </a:t>
            </a:r>
            <a:r>
              <a:rPr lang="en-US" dirty="0" smtClean="0"/>
              <a:t>profile</a:t>
            </a:r>
            <a:br>
              <a:rPr lang="en-US" dirty="0" smtClean="0"/>
            </a:br>
            <a:endParaRPr lang="en-US" dirty="0"/>
          </a:p>
          <a:p>
            <a:pPr>
              <a:buFont typeface="Wingdings" panose="05000000000000000000" pitchFamily="2" charset="2"/>
              <a:buChar char="Ø"/>
            </a:pPr>
            <a:r>
              <a:rPr lang="en-US" dirty="0"/>
              <a:t>Ensuring student access and </a:t>
            </a:r>
            <a:r>
              <a:rPr lang="en-US" dirty="0" smtClean="0"/>
              <a:t>success</a:t>
            </a:r>
            <a:br>
              <a:rPr lang="en-US" dirty="0" smtClean="0"/>
            </a:br>
            <a:endParaRPr lang="en-US" dirty="0"/>
          </a:p>
          <a:p>
            <a:pPr>
              <a:buFont typeface="Wingdings" panose="05000000000000000000" pitchFamily="2" charset="2"/>
              <a:buChar char="Ø"/>
            </a:pPr>
            <a:r>
              <a:rPr lang="en-US" dirty="0"/>
              <a:t>Offering a rich, diverse, and high-caliber educational </a:t>
            </a:r>
            <a:r>
              <a:rPr lang="en-US" dirty="0" smtClean="0"/>
              <a:t>experience</a:t>
            </a:r>
            <a:br>
              <a:rPr lang="en-US" dirty="0" smtClean="0"/>
            </a:br>
            <a:endParaRPr lang="en-US" dirty="0"/>
          </a:p>
          <a:p>
            <a:pPr>
              <a:buFont typeface="Wingdings" panose="05000000000000000000" pitchFamily="2" charset="2"/>
              <a:buChar char="Ø"/>
            </a:pPr>
            <a:r>
              <a:rPr lang="en-US" dirty="0"/>
              <a:t>Diversity, equity and inclusion are integral parts of each of the above  objectives.</a:t>
            </a:r>
          </a:p>
          <a:p>
            <a:endParaRPr lang="en-US" dirty="0"/>
          </a:p>
        </p:txBody>
      </p:sp>
      <p:sp>
        <p:nvSpPr>
          <p:cNvPr id="8" name="Content Placeholder 7"/>
          <p:cNvSpPr>
            <a:spLocks noGrp="1"/>
          </p:cNvSpPr>
          <p:nvPr>
            <p:ph sz="quarter" idx="4"/>
          </p:nvPr>
        </p:nvSpPr>
        <p:spPr>
          <a:xfrm>
            <a:off x="4572000" y="2438400"/>
            <a:ext cx="4041775" cy="3276600"/>
          </a:xfrm>
        </p:spPr>
        <p:txBody>
          <a:bodyPr>
            <a:normAutofit/>
          </a:bodyPr>
          <a:lstStyle/>
          <a:p>
            <a:pPr>
              <a:buFont typeface="Wingdings" panose="05000000000000000000" pitchFamily="2" charset="2"/>
              <a:buChar char="Ø"/>
            </a:pPr>
            <a:r>
              <a:rPr lang="en-US" sz="2200" dirty="0" smtClean="0"/>
              <a:t>The IDEAL Framework contains five </a:t>
            </a:r>
            <a:r>
              <a:rPr lang="en-US" sz="2200" dirty="0"/>
              <a:t>key pillars: </a:t>
            </a:r>
            <a:endParaRPr lang="en-US" sz="2200" dirty="0" smtClean="0"/>
          </a:p>
          <a:p>
            <a:pPr>
              <a:buFont typeface="Wingdings" panose="05000000000000000000" pitchFamily="2" charset="2"/>
              <a:buChar char="Ø"/>
            </a:pPr>
            <a:endParaRPr lang="en-US" sz="2200" dirty="0"/>
          </a:p>
          <a:p>
            <a:pPr>
              <a:buFont typeface="Wingdings" panose="05000000000000000000" pitchFamily="2" charset="2"/>
              <a:buChar char="Ø"/>
            </a:pPr>
            <a:r>
              <a:rPr lang="en-US" sz="2200" dirty="0" smtClean="0"/>
              <a:t>Inclusion </a:t>
            </a:r>
          </a:p>
          <a:p>
            <a:pPr>
              <a:buFont typeface="Wingdings" panose="05000000000000000000" pitchFamily="2" charset="2"/>
              <a:buChar char="Ø"/>
            </a:pPr>
            <a:r>
              <a:rPr lang="en-US" sz="2200" dirty="0" smtClean="0"/>
              <a:t>Diversity </a:t>
            </a:r>
          </a:p>
          <a:p>
            <a:pPr>
              <a:buFont typeface="Wingdings" panose="05000000000000000000" pitchFamily="2" charset="2"/>
              <a:buChar char="Ø"/>
            </a:pPr>
            <a:r>
              <a:rPr lang="en-US" sz="2200" dirty="0" smtClean="0"/>
              <a:t>Evaluation</a:t>
            </a:r>
          </a:p>
          <a:p>
            <a:pPr>
              <a:buFont typeface="Wingdings" panose="05000000000000000000" pitchFamily="2" charset="2"/>
              <a:buChar char="Ø"/>
            </a:pPr>
            <a:r>
              <a:rPr lang="en-US" sz="2200" dirty="0" smtClean="0"/>
              <a:t>Achievement</a:t>
            </a:r>
          </a:p>
          <a:p>
            <a:pPr>
              <a:buFont typeface="Wingdings" panose="05000000000000000000" pitchFamily="2" charset="2"/>
              <a:buChar char="Ø"/>
            </a:pPr>
            <a:r>
              <a:rPr lang="en-US" sz="2200" dirty="0" smtClean="0"/>
              <a:t>Leadership </a:t>
            </a:r>
            <a:endParaRPr lang="en-US" sz="2200" dirty="0"/>
          </a:p>
          <a:p>
            <a:endParaRPr lang="en-US" dirty="0"/>
          </a:p>
        </p:txBody>
      </p:sp>
      <p:pic>
        <p:nvPicPr>
          <p:cNvPr id="9"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6517431"/>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7511331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533400"/>
            <a:ext cx="8001000" cy="1143000"/>
          </a:xfrm>
        </p:spPr>
        <p:txBody>
          <a:bodyPr>
            <a:normAutofit/>
          </a:bodyPr>
          <a:lstStyle/>
          <a:p>
            <a:r>
              <a:rPr lang="en-US" sz="2800" dirty="0" smtClean="0"/>
              <a:t>Action </a:t>
            </a:r>
            <a:r>
              <a:rPr lang="en-US" sz="2800" dirty="0"/>
              <a:t>Planning for Diversity, Equity, and Inclusion (SPDEI)</a:t>
            </a:r>
          </a:p>
        </p:txBody>
      </p:sp>
      <p:sp>
        <p:nvSpPr>
          <p:cNvPr id="3" name="Content Placeholder 2"/>
          <p:cNvSpPr>
            <a:spLocks noGrp="1"/>
          </p:cNvSpPr>
          <p:nvPr>
            <p:ph idx="1"/>
          </p:nvPr>
        </p:nvSpPr>
        <p:spPr>
          <a:xfrm>
            <a:off x="685800" y="1947036"/>
            <a:ext cx="8229600" cy="4525963"/>
          </a:xfrm>
        </p:spPr>
        <p:txBody>
          <a:bodyPr>
            <a:normAutofit fontScale="92500"/>
          </a:bodyPr>
          <a:lstStyle/>
          <a:p>
            <a:pPr lvl="1" indent="-342900">
              <a:buFont typeface="Arial" panose="020B0604020202020204" pitchFamily="34" charset="0"/>
              <a:buChar char="•"/>
            </a:pPr>
            <a:r>
              <a:rPr lang="en-US" sz="2400" b="1" dirty="0" smtClean="0"/>
              <a:t>Action </a:t>
            </a:r>
            <a:r>
              <a:rPr lang="en-US" sz="2400" b="1" dirty="0"/>
              <a:t>planning is</a:t>
            </a:r>
            <a:r>
              <a:rPr lang="en-US" sz="2400" dirty="0"/>
              <a:t> </a:t>
            </a:r>
            <a:r>
              <a:rPr lang="en-US" sz="2400" b="1" dirty="0"/>
              <a:t>a tool for organizing</a:t>
            </a:r>
            <a:r>
              <a:rPr lang="en-US" sz="2400" dirty="0"/>
              <a:t> for </a:t>
            </a:r>
            <a:r>
              <a:rPr lang="en-US" sz="2400" dirty="0" smtClean="0"/>
              <a:t>our desired future. </a:t>
            </a:r>
            <a:r>
              <a:rPr lang="en-US" sz="2400" dirty="0"/>
              <a:t>In this case, </a:t>
            </a:r>
            <a:r>
              <a:rPr lang="en-US" sz="2400" dirty="0" smtClean="0"/>
              <a:t>the Action Planning for Diversity, Equity, and Inclusion (APDEI) is </a:t>
            </a:r>
            <a:r>
              <a:rPr lang="en-US" sz="2400" dirty="0"/>
              <a:t>a road map to lead your </a:t>
            </a:r>
            <a:r>
              <a:rPr lang="en-US" sz="2400" dirty="0" smtClean="0"/>
              <a:t>planning and outcomes</a:t>
            </a:r>
            <a:r>
              <a:rPr lang="en-US" sz="2400" dirty="0"/>
              <a:t>. Your plan should be </a:t>
            </a:r>
            <a:r>
              <a:rPr lang="en-US" sz="2400" dirty="0" smtClean="0"/>
              <a:t>aligned President’s Priorities and IDEAL. </a:t>
            </a:r>
          </a:p>
          <a:p>
            <a:pPr marL="400050" lvl="1" indent="0">
              <a:buNone/>
            </a:pPr>
            <a:endParaRPr lang="en-US" sz="2400" dirty="0"/>
          </a:p>
          <a:p>
            <a:pPr lvl="1" indent="-342900">
              <a:buFont typeface="Arial" panose="020B0604020202020204" pitchFamily="34" charset="0"/>
              <a:buChar char="•"/>
            </a:pPr>
            <a:r>
              <a:rPr lang="en-US" sz="2400" dirty="0" smtClean="0"/>
              <a:t>The </a:t>
            </a:r>
            <a:r>
              <a:rPr lang="en-US" sz="2400" dirty="0"/>
              <a:t>purpose of </a:t>
            </a:r>
            <a:r>
              <a:rPr lang="en-US" sz="2400" dirty="0" smtClean="0"/>
              <a:t>action </a:t>
            </a:r>
            <a:r>
              <a:rPr lang="en-US" sz="2400" dirty="0"/>
              <a:t>planning is </a:t>
            </a:r>
            <a:r>
              <a:rPr lang="en-US" sz="2400" b="1" dirty="0" smtClean="0"/>
              <a:t>to align with the UO’s mission, values, priorities, and framework to support the identified goals </a:t>
            </a:r>
            <a:r>
              <a:rPr lang="en-US" sz="2400" b="1" dirty="0"/>
              <a:t>and </a:t>
            </a:r>
            <a:r>
              <a:rPr lang="en-US" sz="2400" b="1" dirty="0" smtClean="0"/>
              <a:t>tactics</a:t>
            </a:r>
            <a:r>
              <a:rPr lang="en-US" sz="2400" dirty="0" smtClean="0"/>
              <a:t>. Your APDEI </a:t>
            </a:r>
            <a:r>
              <a:rPr lang="en-US" sz="2400" dirty="0"/>
              <a:t>should be </a:t>
            </a:r>
            <a:r>
              <a:rPr lang="en-US" sz="2400" dirty="0" smtClean="0"/>
              <a:t>practical, prioritize greatest needs, implement</a:t>
            </a:r>
            <a:r>
              <a:rPr lang="en-US" sz="2400" dirty="0"/>
              <a:t>, </a:t>
            </a:r>
            <a:r>
              <a:rPr lang="en-US" sz="2400" dirty="0" smtClean="0"/>
              <a:t>guide, evaluate</a:t>
            </a:r>
            <a:r>
              <a:rPr lang="en-US" sz="2400" dirty="0"/>
              <a:t>, and </a:t>
            </a:r>
            <a:r>
              <a:rPr lang="en-US" sz="2400" dirty="0" smtClean="0"/>
              <a:t>adjust for initiatives</a:t>
            </a:r>
            <a:r>
              <a:rPr lang="en-US" sz="2400" dirty="0"/>
              <a:t>, </a:t>
            </a:r>
            <a:r>
              <a:rPr lang="en-US" sz="2400" dirty="0" smtClean="0"/>
              <a:t>programs, policies, practices, and activities.</a:t>
            </a:r>
            <a:endParaRPr lang="en-US" sz="2400" dirty="0"/>
          </a:p>
          <a:p>
            <a:pPr marL="400050" lvl="1" indent="0">
              <a:buNone/>
            </a:pPr>
            <a:endParaRPr lang="en-US" sz="2400" b="1" dirty="0" smtClean="0">
              <a:solidFill>
                <a:prstClr val="black"/>
              </a:solidFill>
            </a:endParaRPr>
          </a:p>
          <a:p>
            <a:pPr marL="400050" lvl="1" indent="0">
              <a:buNone/>
            </a:pPr>
            <a:endParaRPr lang="en-US" sz="2400" dirty="0" smtClean="0">
              <a:solidFill>
                <a:prstClr val="black"/>
              </a:solidFill>
            </a:endParaRPr>
          </a:p>
          <a:p>
            <a:pPr lvl="0"/>
            <a:endParaRPr lang="en-US" sz="1600" dirty="0">
              <a:solidFill>
                <a:prstClr val="black"/>
              </a:solidFill>
            </a:endParaRPr>
          </a:p>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2443805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70000" lnSpcReduction="20000"/>
          </a:bodyPr>
          <a:lstStyle/>
          <a:p>
            <a:pPr lvl="1"/>
            <a:endParaRPr lang="en-US" dirty="0" smtClean="0"/>
          </a:p>
          <a:p>
            <a:pPr marL="109728" indent="0">
              <a:buNone/>
            </a:pPr>
            <a:r>
              <a:rPr lang="en-US" sz="2800" dirty="0" smtClean="0"/>
              <a:t>The action planning document </a:t>
            </a:r>
            <a:r>
              <a:rPr lang="en-US" sz="2800" dirty="0"/>
              <a:t>has a basic overall framework. </a:t>
            </a:r>
            <a:r>
              <a:rPr lang="en-US" sz="2800" dirty="0" smtClean="0"/>
              <a:t>Place all parts </a:t>
            </a:r>
            <a:r>
              <a:rPr lang="en-US" sz="2800" dirty="0"/>
              <a:t>of a plan into the following three areas, you can clearly see how the pieces of your plan </a:t>
            </a:r>
            <a:r>
              <a:rPr lang="en-US" sz="2800" dirty="0" smtClean="0"/>
              <a:t>can fit </a:t>
            </a:r>
            <a:r>
              <a:rPr lang="en-US" sz="2800" dirty="0"/>
              <a:t>together</a:t>
            </a:r>
            <a:r>
              <a:rPr lang="en-US" sz="2800" dirty="0" smtClean="0"/>
              <a:t>:</a:t>
            </a:r>
          </a:p>
          <a:p>
            <a:endParaRPr lang="en-US" sz="2400" dirty="0"/>
          </a:p>
          <a:p>
            <a:pPr lvl="0"/>
            <a:r>
              <a:rPr lang="en-US" sz="2800" b="1" dirty="0"/>
              <a:t>Where are we </a:t>
            </a:r>
            <a:r>
              <a:rPr lang="en-US" sz="2800" b="1" dirty="0" smtClean="0"/>
              <a:t>now? (</a:t>
            </a:r>
            <a:r>
              <a:rPr lang="en-US" sz="2800" dirty="0" smtClean="0"/>
              <a:t>Executive Summary) </a:t>
            </a:r>
            <a:r>
              <a:rPr lang="en-US" sz="2800" dirty="0"/>
              <a:t>Review your current strategic position and clarify your unit’s mission, vision, and values</a:t>
            </a:r>
            <a:r>
              <a:rPr lang="en-US" sz="2800" dirty="0" smtClean="0"/>
              <a:t>.</a:t>
            </a:r>
          </a:p>
          <a:p>
            <a:pPr lvl="0"/>
            <a:endParaRPr lang="en-US" sz="2400" dirty="0"/>
          </a:p>
          <a:p>
            <a:pPr lvl="0"/>
            <a:r>
              <a:rPr lang="en-US" sz="2800" b="1" dirty="0"/>
              <a:t>Where are we going?</a:t>
            </a:r>
            <a:r>
              <a:rPr lang="en-US" sz="2800" dirty="0"/>
              <a:t> </a:t>
            </a:r>
            <a:r>
              <a:rPr lang="en-US" sz="2800" dirty="0" smtClean="0"/>
              <a:t>(Tactics and Measures) Establish </a:t>
            </a:r>
            <a:r>
              <a:rPr lang="en-US" sz="2800" dirty="0"/>
              <a:t>your </a:t>
            </a:r>
            <a:r>
              <a:rPr lang="en-US" sz="2800" dirty="0" smtClean="0"/>
              <a:t>unit’s vision by using </a:t>
            </a:r>
            <a:r>
              <a:rPr lang="en-US" sz="2800" dirty="0"/>
              <a:t>the President’s Priorities &amp; IDEAL Framework</a:t>
            </a:r>
            <a:r>
              <a:rPr lang="en-US" sz="2800" dirty="0" smtClean="0"/>
              <a:t>.</a:t>
            </a:r>
          </a:p>
          <a:p>
            <a:pPr lvl="0"/>
            <a:endParaRPr lang="en-US" sz="2400" dirty="0"/>
          </a:p>
          <a:p>
            <a:pPr lvl="0"/>
            <a:r>
              <a:rPr lang="en-US" sz="2800" b="1" dirty="0"/>
              <a:t>How will we get there</a:t>
            </a:r>
            <a:r>
              <a:rPr lang="en-US" sz="2800" b="1" dirty="0" smtClean="0"/>
              <a:t>? (</a:t>
            </a:r>
            <a:r>
              <a:rPr lang="en-US" sz="2800" dirty="0" smtClean="0"/>
              <a:t>Resources</a:t>
            </a:r>
            <a:r>
              <a:rPr lang="en-US" sz="2800" b="1" dirty="0" smtClean="0"/>
              <a:t>)</a:t>
            </a:r>
            <a:r>
              <a:rPr lang="en-US" sz="2800" dirty="0" smtClean="0"/>
              <a:t> Understand the available resources </a:t>
            </a:r>
            <a:r>
              <a:rPr lang="en-US" sz="2800" dirty="0"/>
              <a:t>to connect where you are now to where you’re going. Review institutional strategic </a:t>
            </a:r>
            <a:r>
              <a:rPr lang="en-US" sz="2800" dirty="0" smtClean="0"/>
              <a:t>objectives, goals</a:t>
            </a:r>
            <a:r>
              <a:rPr lang="en-US" sz="2800" dirty="0"/>
              <a:t>, data </a:t>
            </a:r>
            <a:r>
              <a:rPr lang="en-US" sz="2800" dirty="0" smtClean="0"/>
              <a:t>points, action </a:t>
            </a:r>
            <a:r>
              <a:rPr lang="en-US" sz="2800" dirty="0"/>
              <a:t>items, </a:t>
            </a:r>
            <a:r>
              <a:rPr lang="en-US" sz="2800" dirty="0" smtClean="0"/>
              <a:t>timelines, </a:t>
            </a:r>
            <a:r>
              <a:rPr lang="en-US" sz="2800" dirty="0"/>
              <a:t>resources, etc.</a:t>
            </a:r>
            <a:endParaRPr lang="en-US" sz="2400" dirty="0"/>
          </a:p>
          <a:p>
            <a:pPr marL="400050" lvl="1" indent="0">
              <a:buNone/>
            </a:pPr>
            <a:endParaRPr lang="en-US" sz="1400" dirty="0"/>
          </a:p>
        </p:txBody>
      </p:sp>
      <p:sp>
        <p:nvSpPr>
          <p:cNvPr id="2" name="Title 1"/>
          <p:cNvSpPr>
            <a:spLocks noGrp="1"/>
          </p:cNvSpPr>
          <p:nvPr>
            <p:ph type="title"/>
          </p:nvPr>
        </p:nvSpPr>
        <p:spPr/>
        <p:txBody>
          <a:bodyPr>
            <a:normAutofit fontScale="90000"/>
          </a:bodyPr>
          <a:lstStyle/>
          <a:p>
            <a:r>
              <a:rPr lang="en-US" sz="4400" cap="all" dirty="0" smtClean="0"/>
              <a:t/>
            </a:r>
            <a:br>
              <a:rPr lang="en-US" sz="4400" cap="all" dirty="0" smtClean="0"/>
            </a:br>
            <a:r>
              <a:rPr lang="en-US" sz="4000" cap="all" dirty="0" smtClean="0"/>
              <a:t> </a:t>
            </a:r>
            <a:r>
              <a:rPr lang="en-US" sz="4000" dirty="0" smtClean="0"/>
              <a:t>Action Planning Framework</a:t>
            </a:r>
            <a:r>
              <a:rPr lang="en-US" sz="2400" dirty="0"/>
              <a:t/>
            </a:r>
            <a:br>
              <a:rPr lang="en-US" sz="2400" dirty="0"/>
            </a:br>
            <a:endParaRPr lang="en-US"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6518245"/>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0957363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295400"/>
            <a:ext cx="8229600" cy="4648200"/>
          </a:xfrm>
        </p:spPr>
        <p:txBody>
          <a:bodyPr>
            <a:normAutofit fontScale="92500" lnSpcReduction="20000"/>
          </a:bodyPr>
          <a:lstStyle/>
          <a:p>
            <a:pPr lvl="0">
              <a:buFont typeface="Wingdings" panose="05000000000000000000" pitchFamily="2" charset="2"/>
              <a:buChar char="Ø"/>
            </a:pPr>
            <a:r>
              <a:rPr lang="en-US" sz="1900" b="1" dirty="0" smtClean="0"/>
              <a:t>Ignoring </a:t>
            </a:r>
            <a:r>
              <a:rPr lang="en-US" sz="1900" b="1" dirty="0"/>
              <a:t>what your planning process reveals:</a:t>
            </a:r>
            <a:r>
              <a:rPr lang="en-US" sz="1900" dirty="0"/>
              <a:t> </a:t>
            </a:r>
            <a:r>
              <a:rPr lang="en-US" sz="1900" dirty="0" smtClean="0"/>
              <a:t>The </a:t>
            </a:r>
            <a:r>
              <a:rPr lang="en-US" sz="1900" dirty="0"/>
              <a:t>planning process includes </a:t>
            </a:r>
            <a:r>
              <a:rPr lang="en-US" sz="1900" dirty="0" smtClean="0"/>
              <a:t>research and analysis. Take it seriously. Use it to move forward.</a:t>
            </a:r>
            <a:br>
              <a:rPr lang="en-US" sz="1900" dirty="0" smtClean="0"/>
            </a:br>
            <a:endParaRPr lang="en-US" sz="1900" dirty="0" smtClean="0"/>
          </a:p>
          <a:p>
            <a:pPr lvl="0">
              <a:buFont typeface="Wingdings" panose="05000000000000000000" pitchFamily="2" charset="2"/>
              <a:buChar char="Ø"/>
            </a:pPr>
            <a:r>
              <a:rPr lang="en-US" sz="1900" b="1" dirty="0" smtClean="0"/>
              <a:t>Being </a:t>
            </a:r>
            <a:r>
              <a:rPr lang="en-US" sz="1900" b="1" dirty="0"/>
              <a:t>unrealistic about your ability to </a:t>
            </a:r>
            <a:r>
              <a:rPr lang="en-US" sz="1900" b="1" dirty="0" smtClean="0"/>
              <a:t>plan:</a:t>
            </a:r>
            <a:r>
              <a:rPr lang="en-US" sz="1900" dirty="0"/>
              <a:t> </a:t>
            </a:r>
            <a:r>
              <a:rPr lang="en-US" sz="1900" dirty="0" smtClean="0"/>
              <a:t> Putting together a plan takes </a:t>
            </a:r>
            <a:r>
              <a:rPr lang="en-US" sz="1900" dirty="0"/>
              <a:t>time and </a:t>
            </a:r>
            <a:r>
              <a:rPr lang="en-US" sz="1900" dirty="0" smtClean="0"/>
              <a:t>effort. </a:t>
            </a:r>
            <a:r>
              <a:rPr lang="en-US" sz="1900" dirty="0"/>
              <a:t>Be </a:t>
            </a:r>
            <a:r>
              <a:rPr lang="en-US" sz="1900" dirty="0" smtClean="0"/>
              <a:t>realistic and schedule planning sessions. Work backwards on your timeline. Plans due March 17, 2017. </a:t>
            </a:r>
            <a:br>
              <a:rPr lang="en-US" sz="1900" dirty="0" smtClean="0"/>
            </a:br>
            <a:endParaRPr lang="en-US" sz="1900" dirty="0"/>
          </a:p>
          <a:p>
            <a:pPr lvl="0">
              <a:buFont typeface="Wingdings" panose="05000000000000000000" pitchFamily="2" charset="2"/>
              <a:buChar char="Ø"/>
            </a:pPr>
            <a:r>
              <a:rPr lang="en-US" sz="1900" b="1" dirty="0" smtClean="0"/>
              <a:t>Not </a:t>
            </a:r>
            <a:r>
              <a:rPr lang="en-US" sz="1900" b="1" dirty="0"/>
              <a:t>a one person planning </a:t>
            </a:r>
            <a:r>
              <a:rPr lang="en-US" sz="1900" b="1" dirty="0" smtClean="0"/>
              <a:t>process:</a:t>
            </a:r>
            <a:r>
              <a:rPr lang="en-US" sz="1900" dirty="0"/>
              <a:t> </a:t>
            </a:r>
            <a:r>
              <a:rPr lang="en-US" sz="1900" dirty="0" smtClean="0"/>
              <a:t> Planning </a:t>
            </a:r>
            <a:r>
              <a:rPr lang="en-US" sz="1900" dirty="0"/>
              <a:t>must engage various stakeholders to ensure </a:t>
            </a:r>
            <a:r>
              <a:rPr lang="en-US" sz="1900" dirty="0" smtClean="0"/>
              <a:t>representation of different perspectives. The action planning process must engage </a:t>
            </a:r>
            <a:r>
              <a:rPr lang="en-US" sz="1900" dirty="0"/>
              <a:t>individuals and team </a:t>
            </a:r>
            <a:r>
              <a:rPr lang="en-US" sz="1900" dirty="0" smtClean="0"/>
              <a:t>members</a:t>
            </a:r>
            <a:r>
              <a:rPr lang="en-US" sz="1900" dirty="0"/>
              <a:t> </a:t>
            </a:r>
            <a:r>
              <a:rPr lang="en-US" sz="1900" dirty="0" smtClean="0"/>
              <a:t>to work together.</a:t>
            </a:r>
            <a:br>
              <a:rPr lang="en-US" sz="1900" dirty="0" smtClean="0"/>
            </a:br>
            <a:r>
              <a:rPr lang="en-US" sz="1900" dirty="0" smtClean="0"/>
              <a:t>   </a:t>
            </a:r>
          </a:p>
          <a:p>
            <a:pPr lvl="0">
              <a:buFont typeface="Wingdings" panose="05000000000000000000" pitchFamily="2" charset="2"/>
              <a:buChar char="Ø"/>
            </a:pPr>
            <a:r>
              <a:rPr lang="en-US" sz="1900" b="1" dirty="0" smtClean="0"/>
              <a:t>Not a one person implementation process:  </a:t>
            </a:r>
            <a:r>
              <a:rPr lang="en-US" sz="1900" dirty="0" smtClean="0"/>
              <a:t>Execution of the plan must involve various stakeholders to implement the plan within the unit. Identify as many multiple responsible parties.</a:t>
            </a:r>
          </a:p>
          <a:p>
            <a:pPr lvl="0">
              <a:buFont typeface="Wingdings" panose="05000000000000000000" pitchFamily="2" charset="2"/>
              <a:buChar char="Ø"/>
            </a:pPr>
            <a:endParaRPr lang="en-US" sz="1900" b="1" dirty="0"/>
          </a:p>
          <a:p>
            <a:pPr lvl="0">
              <a:buFont typeface="Wingdings" panose="05000000000000000000" pitchFamily="2" charset="2"/>
              <a:buChar char="Ø"/>
            </a:pPr>
            <a:r>
              <a:rPr lang="en-US" sz="1900" b="1" dirty="0" smtClean="0"/>
              <a:t>Need support or more direction?  Reach out ASAP</a:t>
            </a:r>
            <a:r>
              <a:rPr lang="en-US" sz="1900" dirty="0" smtClean="0"/>
              <a:t>. Don’t wait until the last minute.  Action planning takes time. </a:t>
            </a:r>
          </a:p>
          <a:p>
            <a:pPr marL="109728" lvl="0" indent="0">
              <a:buNone/>
            </a:pPr>
            <a:endParaRPr lang="en-US" sz="1400" dirty="0"/>
          </a:p>
          <a:p>
            <a:endParaRPr lang="en-US" sz="1400" dirty="0"/>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6518245"/>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itle 3"/>
          <p:cNvSpPr>
            <a:spLocks noGrp="1"/>
          </p:cNvSpPr>
          <p:nvPr>
            <p:ph type="title"/>
          </p:nvPr>
        </p:nvSpPr>
        <p:spPr/>
        <p:txBody>
          <a:bodyPr>
            <a:normAutofit/>
          </a:bodyPr>
          <a:lstStyle/>
          <a:p>
            <a:r>
              <a:rPr lang="en-US" sz="3600" dirty="0" smtClean="0"/>
              <a:t>Pitfalls </a:t>
            </a:r>
            <a:r>
              <a:rPr lang="en-US" sz="3600" dirty="0"/>
              <a:t>t</a:t>
            </a:r>
            <a:r>
              <a:rPr lang="en-US" sz="3600" dirty="0" smtClean="0"/>
              <a:t>o Avoid In Action Planning </a:t>
            </a:r>
            <a:endParaRPr lang="en-US" sz="3600" dirty="0"/>
          </a:p>
        </p:txBody>
      </p:sp>
    </p:spTree>
    <p:extLst>
      <p:ext uri="{BB962C8B-B14F-4D97-AF65-F5344CB8AC3E}">
        <p14:creationId xmlns:p14="http://schemas.microsoft.com/office/powerpoint/2010/main" val="194331853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7700" y="381000"/>
            <a:ext cx="8001000" cy="1143000"/>
          </a:xfrm>
        </p:spPr>
        <p:txBody>
          <a:bodyPr>
            <a:normAutofit fontScale="90000"/>
          </a:bodyPr>
          <a:lstStyle/>
          <a:p>
            <a:pPr algn="ctr"/>
            <a:r>
              <a:rPr lang="en-US" sz="4000" dirty="0"/>
              <a:t>S.M.A.R.T. </a:t>
            </a:r>
            <a:r>
              <a:rPr lang="en-US" sz="4000" dirty="0" smtClean="0"/>
              <a:t>Tactic </a:t>
            </a:r>
            <a:r>
              <a:rPr lang="en-US" sz="4000" dirty="0"/>
              <a:t>Questionnaire</a:t>
            </a:r>
            <a:br>
              <a:rPr lang="en-US" sz="4000" dirty="0"/>
            </a:br>
            <a:endParaRPr lang="en-US" sz="4000" dirty="0"/>
          </a:p>
        </p:txBody>
      </p:sp>
      <p:sp>
        <p:nvSpPr>
          <p:cNvPr id="3" name="Content Placeholder 2"/>
          <p:cNvSpPr>
            <a:spLocks noGrp="1"/>
          </p:cNvSpPr>
          <p:nvPr>
            <p:ph idx="1"/>
          </p:nvPr>
        </p:nvSpPr>
        <p:spPr>
          <a:xfrm>
            <a:off x="685800" y="1219200"/>
            <a:ext cx="8229600" cy="5029200"/>
          </a:xfrm>
        </p:spPr>
        <p:txBody>
          <a:bodyPr>
            <a:normAutofit/>
          </a:bodyPr>
          <a:lstStyle/>
          <a:p>
            <a:pPr marL="400050" lvl="1" indent="0">
              <a:buNone/>
            </a:pPr>
            <a:endParaRPr lang="en-US" sz="2600" b="1" dirty="0" smtClean="0">
              <a:solidFill>
                <a:prstClr val="black"/>
              </a:solidFill>
            </a:endParaRPr>
          </a:p>
          <a:p>
            <a:pPr marL="400050" lvl="1" indent="0">
              <a:buNone/>
            </a:pPr>
            <a:endParaRPr lang="en-US" sz="2600" b="1" dirty="0" smtClean="0">
              <a:solidFill>
                <a:prstClr val="black"/>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304800" y="1066800"/>
            <a:ext cx="8686800" cy="5047536"/>
          </a:xfrm>
          <a:prstGeom prst="rect">
            <a:avLst/>
          </a:prstGeom>
        </p:spPr>
        <p:txBody>
          <a:bodyPr wrap="square">
            <a:spAutoFit/>
          </a:bodyPr>
          <a:lstStyle/>
          <a:p>
            <a:r>
              <a:rPr lang="en-US" sz="2200" dirty="0" smtClean="0">
                <a:latin typeface="+mj-lt"/>
              </a:rPr>
              <a:t>Tactics:</a:t>
            </a:r>
          </a:p>
          <a:p>
            <a:endParaRPr lang="en-US" sz="800" dirty="0">
              <a:latin typeface="+mj-lt"/>
            </a:endParaRPr>
          </a:p>
          <a:p>
            <a:pPr lvl="1"/>
            <a:r>
              <a:rPr lang="en-US" sz="2000" b="1" dirty="0" smtClean="0">
                <a:solidFill>
                  <a:schemeClr val="accent1">
                    <a:lumMod val="75000"/>
                  </a:schemeClr>
                </a:solidFill>
                <a:latin typeface="+mj-lt"/>
              </a:rPr>
              <a:t>S</a:t>
            </a:r>
            <a:r>
              <a:rPr lang="en-US" sz="2000" dirty="0" smtClean="0">
                <a:latin typeface="+mj-lt"/>
              </a:rPr>
              <a:t>pecific</a:t>
            </a:r>
            <a:r>
              <a:rPr lang="en-US" sz="2000" dirty="0">
                <a:latin typeface="+mj-lt"/>
              </a:rPr>
              <a:t>. What will </a:t>
            </a:r>
            <a:r>
              <a:rPr lang="en-US" sz="2000" dirty="0" smtClean="0">
                <a:latin typeface="+mj-lt"/>
              </a:rPr>
              <a:t>it accomplish</a:t>
            </a:r>
            <a:r>
              <a:rPr lang="en-US" sz="2000" dirty="0">
                <a:latin typeface="+mj-lt"/>
              </a:rPr>
              <a:t>? How and why will it be accomplished</a:t>
            </a:r>
            <a:r>
              <a:rPr lang="en-US" sz="2000" dirty="0" smtClean="0">
                <a:latin typeface="+mj-lt"/>
              </a:rPr>
              <a:t>?</a:t>
            </a:r>
            <a:br>
              <a:rPr lang="en-US" sz="2000" dirty="0" smtClean="0">
                <a:latin typeface="+mj-lt"/>
              </a:rPr>
            </a:br>
            <a:endParaRPr lang="en-US" sz="800" dirty="0">
              <a:latin typeface="+mj-lt"/>
            </a:endParaRPr>
          </a:p>
          <a:p>
            <a:pPr lvl="1"/>
            <a:r>
              <a:rPr lang="en-US" sz="2000" b="1" dirty="0" smtClean="0">
                <a:solidFill>
                  <a:schemeClr val="accent1">
                    <a:lumMod val="75000"/>
                  </a:schemeClr>
                </a:solidFill>
                <a:latin typeface="+mj-lt"/>
              </a:rPr>
              <a:t>M</a:t>
            </a:r>
            <a:r>
              <a:rPr lang="en-US" sz="2000" dirty="0" smtClean="0">
                <a:latin typeface="+mj-lt"/>
              </a:rPr>
              <a:t>easurable</a:t>
            </a:r>
            <a:r>
              <a:rPr lang="en-US" sz="2000" dirty="0">
                <a:latin typeface="+mj-lt"/>
              </a:rPr>
              <a:t>. How will you measure whether or not the </a:t>
            </a:r>
            <a:r>
              <a:rPr lang="en-US" sz="2000" dirty="0" smtClean="0">
                <a:latin typeface="+mj-lt"/>
              </a:rPr>
              <a:t>tactic has </a:t>
            </a:r>
            <a:r>
              <a:rPr lang="en-US" sz="2000" dirty="0">
                <a:latin typeface="+mj-lt"/>
              </a:rPr>
              <a:t>been </a:t>
            </a:r>
            <a:r>
              <a:rPr lang="en-US" sz="2000" dirty="0" smtClean="0">
                <a:latin typeface="+mj-lt"/>
              </a:rPr>
              <a:t>achieved </a:t>
            </a:r>
            <a:r>
              <a:rPr lang="en-US" sz="2000" dirty="0">
                <a:latin typeface="+mj-lt"/>
              </a:rPr>
              <a:t>(list at least </a:t>
            </a:r>
            <a:r>
              <a:rPr lang="en-US" sz="2000" dirty="0" smtClean="0">
                <a:latin typeface="+mj-lt"/>
              </a:rPr>
              <a:t>two indicators)?</a:t>
            </a:r>
            <a:br>
              <a:rPr lang="en-US" sz="2000" dirty="0" smtClean="0">
                <a:latin typeface="+mj-lt"/>
              </a:rPr>
            </a:br>
            <a:endParaRPr lang="en-US" sz="800" dirty="0">
              <a:latin typeface="+mj-lt"/>
            </a:endParaRPr>
          </a:p>
          <a:p>
            <a:pPr lvl="1"/>
            <a:r>
              <a:rPr lang="en-US" sz="2000" b="1" dirty="0" smtClean="0">
                <a:solidFill>
                  <a:schemeClr val="accent1">
                    <a:lumMod val="75000"/>
                  </a:schemeClr>
                </a:solidFill>
                <a:latin typeface="+mj-lt"/>
              </a:rPr>
              <a:t>A</a:t>
            </a:r>
            <a:r>
              <a:rPr lang="en-US" sz="2000" dirty="0" smtClean="0">
                <a:latin typeface="+mj-lt"/>
              </a:rPr>
              <a:t>chievable</a:t>
            </a:r>
            <a:r>
              <a:rPr lang="en-US" sz="2000" dirty="0">
                <a:latin typeface="+mj-lt"/>
              </a:rPr>
              <a:t>. Is it possible? Have others done it successfully? Do you have the necessary </a:t>
            </a:r>
            <a:r>
              <a:rPr lang="en-US" sz="2000" dirty="0" smtClean="0">
                <a:latin typeface="+mj-lt"/>
              </a:rPr>
              <a:t>knowledge, skills</a:t>
            </a:r>
            <a:r>
              <a:rPr lang="en-US" sz="2000" dirty="0">
                <a:latin typeface="+mj-lt"/>
              </a:rPr>
              <a:t>, abilities, and resources to </a:t>
            </a:r>
            <a:r>
              <a:rPr lang="en-US" sz="2000" dirty="0" smtClean="0">
                <a:latin typeface="+mj-lt"/>
              </a:rPr>
              <a:t>accomplish it? </a:t>
            </a:r>
            <a:r>
              <a:rPr lang="en-US" sz="2000" dirty="0">
                <a:latin typeface="+mj-lt"/>
              </a:rPr>
              <a:t>Will meeting the </a:t>
            </a:r>
            <a:r>
              <a:rPr lang="en-US" sz="2000" dirty="0" smtClean="0">
                <a:latin typeface="+mj-lt"/>
              </a:rPr>
              <a:t>tactic </a:t>
            </a:r>
            <a:r>
              <a:rPr lang="en-US" sz="2000" dirty="0">
                <a:latin typeface="+mj-lt"/>
              </a:rPr>
              <a:t>challenge you </a:t>
            </a:r>
            <a:r>
              <a:rPr lang="en-US" sz="2000" dirty="0" smtClean="0">
                <a:latin typeface="+mj-lt"/>
              </a:rPr>
              <a:t>without defeating you?</a:t>
            </a:r>
            <a:br>
              <a:rPr lang="en-US" sz="2000" dirty="0" smtClean="0">
                <a:latin typeface="+mj-lt"/>
              </a:rPr>
            </a:br>
            <a:endParaRPr lang="en-US" sz="800" dirty="0">
              <a:latin typeface="+mj-lt"/>
            </a:endParaRPr>
          </a:p>
          <a:p>
            <a:pPr lvl="1"/>
            <a:r>
              <a:rPr lang="en-US" sz="2000" b="1" dirty="0" smtClean="0">
                <a:solidFill>
                  <a:schemeClr val="accent1">
                    <a:lumMod val="75000"/>
                  </a:schemeClr>
                </a:solidFill>
                <a:latin typeface="+mj-lt"/>
              </a:rPr>
              <a:t>R</a:t>
            </a:r>
            <a:r>
              <a:rPr lang="en-US" sz="2000" dirty="0" smtClean="0">
                <a:latin typeface="+mj-lt"/>
              </a:rPr>
              <a:t>esults-focused</a:t>
            </a:r>
            <a:r>
              <a:rPr lang="en-US" sz="2000" dirty="0">
                <a:latin typeface="+mj-lt"/>
              </a:rPr>
              <a:t>. What is the reason, purpose, or benefit of </a:t>
            </a:r>
            <a:r>
              <a:rPr lang="en-US" sz="2000" dirty="0" smtClean="0">
                <a:latin typeface="+mj-lt"/>
              </a:rPr>
              <a:t>accomplishing it? </a:t>
            </a:r>
            <a:r>
              <a:rPr lang="en-US" sz="2000" dirty="0">
                <a:latin typeface="+mj-lt"/>
              </a:rPr>
              <a:t>What is </a:t>
            </a:r>
            <a:r>
              <a:rPr lang="en-US" sz="2000" dirty="0" smtClean="0">
                <a:latin typeface="+mj-lt"/>
              </a:rPr>
              <a:t>the result (not activities leading up to the result</a:t>
            </a:r>
            <a:r>
              <a:rPr lang="en-US" sz="2000" dirty="0">
                <a:latin typeface="+mj-lt"/>
              </a:rPr>
              <a:t>) of </a:t>
            </a:r>
            <a:r>
              <a:rPr lang="en-US" sz="2000" dirty="0" smtClean="0">
                <a:latin typeface="+mj-lt"/>
              </a:rPr>
              <a:t>the tactic?</a:t>
            </a:r>
            <a:br>
              <a:rPr lang="en-US" sz="2000" dirty="0" smtClean="0">
                <a:latin typeface="+mj-lt"/>
              </a:rPr>
            </a:br>
            <a:endParaRPr lang="en-US" sz="800" dirty="0">
              <a:latin typeface="+mj-lt"/>
            </a:endParaRPr>
          </a:p>
          <a:p>
            <a:pPr lvl="1"/>
            <a:r>
              <a:rPr lang="en-US" sz="2000" b="1" dirty="0" smtClean="0">
                <a:solidFill>
                  <a:schemeClr val="accent1">
                    <a:lumMod val="75000"/>
                  </a:schemeClr>
                </a:solidFill>
                <a:latin typeface="+mj-lt"/>
              </a:rPr>
              <a:t>T</a:t>
            </a:r>
            <a:r>
              <a:rPr lang="en-US" sz="2000" dirty="0" smtClean="0">
                <a:latin typeface="+mj-lt"/>
              </a:rPr>
              <a:t>ime-bound</a:t>
            </a:r>
            <a:r>
              <a:rPr lang="en-US" sz="2000" dirty="0">
                <a:latin typeface="+mj-lt"/>
              </a:rPr>
              <a:t>. What is the established completion date and does that completion date create a </a:t>
            </a:r>
            <a:r>
              <a:rPr lang="en-US" sz="2000" dirty="0" smtClean="0">
                <a:latin typeface="+mj-lt"/>
              </a:rPr>
              <a:t>practical sense of urgency?</a:t>
            </a:r>
            <a:endParaRPr lang="en-US" sz="2000" dirty="0">
              <a:latin typeface="+mj-lt"/>
            </a:endParaRPr>
          </a:p>
        </p:txBody>
      </p:sp>
    </p:spTree>
    <p:extLst>
      <p:ext uri="{BB962C8B-B14F-4D97-AF65-F5344CB8AC3E}">
        <p14:creationId xmlns:p14="http://schemas.microsoft.com/office/powerpoint/2010/main" val="215908246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808652227"/>
              </p:ext>
            </p:extLst>
          </p:nvPr>
        </p:nvGraphicFramePr>
        <p:xfrm>
          <a:off x="381000" y="1752600"/>
          <a:ext cx="8229600" cy="4023360"/>
        </p:xfrm>
        <a:graphic>
          <a:graphicData uri="http://schemas.openxmlformats.org/drawingml/2006/table">
            <a:tbl>
              <a:tblPr firstRow="1" bandRow="1">
                <a:tableStyleId>{5C22544A-7EE6-4342-B048-85BDC9FD1C3A}</a:tableStyleId>
              </a:tblPr>
              <a:tblGrid>
                <a:gridCol w="2743200">
                  <a:extLst>
                    <a:ext uri="{9D8B030D-6E8A-4147-A177-3AD203B41FA5}">
                      <a16:colId xmlns="" xmlns:a16="http://schemas.microsoft.com/office/drawing/2014/main" val="20000"/>
                    </a:ext>
                  </a:extLst>
                </a:gridCol>
                <a:gridCol w="2743200">
                  <a:extLst>
                    <a:ext uri="{9D8B030D-6E8A-4147-A177-3AD203B41FA5}">
                      <a16:colId xmlns="" xmlns:a16="http://schemas.microsoft.com/office/drawing/2014/main" val="20001"/>
                    </a:ext>
                  </a:extLst>
                </a:gridCol>
                <a:gridCol w="2743200">
                  <a:extLst>
                    <a:ext uri="{9D8B030D-6E8A-4147-A177-3AD203B41FA5}">
                      <a16:colId xmlns="" xmlns:a16="http://schemas.microsoft.com/office/drawing/2014/main" val="20002"/>
                    </a:ext>
                  </a:extLst>
                </a:gridCol>
              </a:tblGrid>
              <a:tr h="370840">
                <a:tc>
                  <a:txBody>
                    <a:bodyPr/>
                    <a:lstStyle/>
                    <a:p>
                      <a:r>
                        <a:rPr lang="en-US" sz="2000" dirty="0" smtClean="0"/>
                        <a:t>S</a:t>
                      </a:r>
                      <a:r>
                        <a:rPr lang="en-US" sz="2000" baseline="0" dirty="0" smtClean="0"/>
                        <a:t>     </a:t>
                      </a:r>
                      <a:r>
                        <a:rPr lang="en-US" sz="2000" dirty="0" smtClean="0"/>
                        <a:t>Specific</a:t>
                      </a:r>
                      <a:endParaRPr lang="en-US" sz="2000" dirty="0"/>
                    </a:p>
                  </a:txBody>
                  <a:tcPr/>
                </a:tc>
                <a:tc>
                  <a:txBody>
                    <a:bodyPr/>
                    <a:lstStyle/>
                    <a:p>
                      <a:r>
                        <a:rPr lang="en-US" dirty="0" smtClean="0"/>
                        <a:t>Is</a:t>
                      </a:r>
                      <a:r>
                        <a:rPr lang="en-US" baseline="0" dirty="0" smtClean="0"/>
                        <a:t> the result or outcome clearly stated?</a:t>
                      </a:r>
                      <a:endParaRPr lang="en-US" dirty="0"/>
                    </a:p>
                  </a:txBody>
                  <a:tcPr/>
                </a:tc>
                <a:tc>
                  <a:txBody>
                    <a:bodyPr/>
                    <a:lstStyle/>
                    <a:p>
                      <a:r>
                        <a:rPr lang="en-US" dirty="0" smtClean="0"/>
                        <a:t>Is the metric clear, easy to understand?</a:t>
                      </a:r>
                      <a:endParaRPr lang="en-US" dirty="0"/>
                    </a:p>
                  </a:txBody>
                  <a:tcPr/>
                </a:tc>
                <a:extLst>
                  <a:ext uri="{0D108BD9-81ED-4DB2-BD59-A6C34878D82A}">
                    <a16:rowId xmlns="" xmlns:a16="http://schemas.microsoft.com/office/drawing/2014/main" val="10000"/>
                  </a:ext>
                </a:extLst>
              </a:tr>
              <a:tr h="370840">
                <a:tc>
                  <a:txBody>
                    <a:bodyPr/>
                    <a:lstStyle/>
                    <a:p>
                      <a:r>
                        <a:rPr lang="en-US" sz="2000" dirty="0" smtClean="0"/>
                        <a:t>M</a:t>
                      </a:r>
                      <a:r>
                        <a:rPr lang="en-US" sz="2000" baseline="0" dirty="0" smtClean="0"/>
                        <a:t>    </a:t>
                      </a:r>
                      <a:r>
                        <a:rPr lang="en-US" sz="2000" dirty="0" smtClean="0"/>
                        <a:t>Measurable</a:t>
                      </a:r>
                      <a:endParaRPr lang="en-US" sz="2000" dirty="0"/>
                    </a:p>
                  </a:txBody>
                  <a:tcPr/>
                </a:tc>
                <a:tc>
                  <a:txBody>
                    <a:bodyPr/>
                    <a:lstStyle/>
                    <a:p>
                      <a:r>
                        <a:rPr lang="en-US" dirty="0" smtClean="0"/>
                        <a:t>Can the result be measured?</a:t>
                      </a:r>
                      <a:endParaRPr lang="en-US" dirty="0"/>
                    </a:p>
                  </a:txBody>
                  <a:tcPr/>
                </a:tc>
                <a:tc>
                  <a:txBody>
                    <a:bodyPr/>
                    <a:lstStyle/>
                    <a:p>
                      <a:r>
                        <a:rPr lang="en-US" dirty="0" smtClean="0"/>
                        <a:t>Are the data</a:t>
                      </a:r>
                      <a:r>
                        <a:rPr lang="en-US" baseline="0" dirty="0" smtClean="0"/>
                        <a:t> readily available?</a:t>
                      </a:r>
                      <a:endParaRPr lang="en-US" dirty="0"/>
                    </a:p>
                  </a:txBody>
                  <a:tcPr/>
                </a:tc>
                <a:extLst>
                  <a:ext uri="{0D108BD9-81ED-4DB2-BD59-A6C34878D82A}">
                    <a16:rowId xmlns="" xmlns:a16="http://schemas.microsoft.com/office/drawing/2014/main" val="10001"/>
                  </a:ext>
                </a:extLst>
              </a:tr>
              <a:tr h="370840">
                <a:tc>
                  <a:txBody>
                    <a:bodyPr/>
                    <a:lstStyle/>
                    <a:p>
                      <a:r>
                        <a:rPr lang="en-US" dirty="0" smtClean="0"/>
                        <a:t>A     </a:t>
                      </a:r>
                      <a:r>
                        <a:rPr lang="en-US" sz="2000" dirty="0" smtClean="0"/>
                        <a:t>Actionable</a:t>
                      </a:r>
                      <a:endParaRPr lang="en-US" sz="2000" dirty="0"/>
                    </a:p>
                  </a:txBody>
                  <a:tcPr/>
                </a:tc>
                <a:tc>
                  <a:txBody>
                    <a:bodyPr/>
                    <a:lstStyle/>
                    <a:p>
                      <a:r>
                        <a:rPr lang="en-US" dirty="0" smtClean="0"/>
                        <a:t>Can the tactic be achieved?</a:t>
                      </a:r>
                      <a:endParaRPr lang="en-US" dirty="0"/>
                    </a:p>
                  </a:txBody>
                  <a:tcPr/>
                </a:tc>
                <a:tc>
                  <a:txBody>
                    <a:bodyPr/>
                    <a:lstStyle/>
                    <a:p>
                      <a:r>
                        <a:rPr lang="en-US" dirty="0" smtClean="0"/>
                        <a:t>Can you influence a change in the result?</a:t>
                      </a:r>
                      <a:endParaRPr lang="en-US" dirty="0"/>
                    </a:p>
                  </a:txBody>
                  <a:tcPr/>
                </a:tc>
                <a:extLst>
                  <a:ext uri="{0D108BD9-81ED-4DB2-BD59-A6C34878D82A}">
                    <a16:rowId xmlns="" xmlns:a16="http://schemas.microsoft.com/office/drawing/2014/main" val="10002"/>
                  </a:ext>
                </a:extLst>
              </a:tr>
              <a:tr h="370840">
                <a:tc>
                  <a:txBody>
                    <a:bodyPr/>
                    <a:lstStyle/>
                    <a:p>
                      <a:r>
                        <a:rPr lang="en-US" dirty="0" smtClean="0"/>
                        <a:t>R</a:t>
                      </a:r>
                      <a:r>
                        <a:rPr lang="en-US" baseline="0" dirty="0" smtClean="0"/>
                        <a:t>     </a:t>
                      </a:r>
                      <a:r>
                        <a:rPr lang="en-US" sz="2000" dirty="0" smtClean="0"/>
                        <a:t>Relevant</a:t>
                      </a:r>
                      <a:endParaRPr lang="en-US" sz="2000" dirty="0"/>
                    </a:p>
                  </a:txBody>
                  <a:tcPr/>
                </a:tc>
                <a:tc>
                  <a:txBody>
                    <a:bodyPr/>
                    <a:lstStyle/>
                    <a:p>
                      <a:r>
                        <a:rPr lang="en-US" dirty="0" smtClean="0"/>
                        <a:t>Does the tactic link to the strategy of</a:t>
                      </a:r>
                      <a:r>
                        <a:rPr lang="en-US" baseline="0" dirty="0" smtClean="0"/>
                        <a:t> the IDEAL framework?</a:t>
                      </a:r>
                      <a:endParaRPr lang="en-US" dirty="0"/>
                    </a:p>
                  </a:txBody>
                  <a:tcPr/>
                </a:tc>
                <a:tc>
                  <a:txBody>
                    <a:bodyPr/>
                    <a:lstStyle/>
                    <a:p>
                      <a:r>
                        <a:rPr lang="en-US" dirty="0" smtClean="0"/>
                        <a:t>Does the metric measure what</a:t>
                      </a:r>
                      <a:r>
                        <a:rPr lang="en-US" baseline="0" dirty="0" smtClean="0"/>
                        <a:t> is important?</a:t>
                      </a:r>
                      <a:endParaRPr lang="en-US" dirty="0"/>
                    </a:p>
                  </a:txBody>
                  <a:tcPr/>
                </a:tc>
                <a:extLst>
                  <a:ext uri="{0D108BD9-81ED-4DB2-BD59-A6C34878D82A}">
                    <a16:rowId xmlns="" xmlns:a16="http://schemas.microsoft.com/office/drawing/2014/main" val="10003"/>
                  </a:ext>
                </a:extLst>
              </a:tr>
              <a:tr h="370840">
                <a:tc>
                  <a:txBody>
                    <a:bodyPr/>
                    <a:lstStyle/>
                    <a:p>
                      <a:r>
                        <a:rPr lang="en-US" dirty="0" smtClean="0"/>
                        <a:t>T</a:t>
                      </a:r>
                      <a:r>
                        <a:rPr lang="en-US" baseline="0" dirty="0" smtClean="0"/>
                        <a:t>     </a:t>
                      </a:r>
                      <a:r>
                        <a:rPr lang="en-US" sz="1800" baseline="0" dirty="0" smtClean="0"/>
                        <a:t>Timely</a:t>
                      </a:r>
                      <a:endParaRPr lang="en-US" sz="1800" dirty="0"/>
                    </a:p>
                  </a:txBody>
                  <a:tcPr/>
                </a:tc>
                <a:tc>
                  <a:txBody>
                    <a:bodyPr/>
                    <a:lstStyle/>
                    <a:p>
                      <a:r>
                        <a:rPr lang="en-US" dirty="0" smtClean="0"/>
                        <a:t>Is the completion time</a:t>
                      </a:r>
                      <a:r>
                        <a:rPr lang="en-US" baseline="0" dirty="0" smtClean="0"/>
                        <a:t> of the tactic clearly identified?</a:t>
                      </a:r>
                      <a:endParaRPr lang="en-US" dirty="0"/>
                    </a:p>
                  </a:txBody>
                  <a:tcPr/>
                </a:tc>
                <a:tc>
                  <a:txBody>
                    <a:bodyPr/>
                    <a:lstStyle/>
                    <a:p>
                      <a:r>
                        <a:rPr lang="en-US" dirty="0" smtClean="0"/>
                        <a:t>How often do</a:t>
                      </a:r>
                      <a:r>
                        <a:rPr lang="en-US" baseline="0" dirty="0" smtClean="0"/>
                        <a:t> you need the data?</a:t>
                      </a:r>
                      <a:endParaRPr lang="en-US" dirty="0"/>
                    </a:p>
                  </a:txBody>
                  <a:tcPr/>
                </a:tc>
                <a:extLst>
                  <a:ext uri="{0D108BD9-81ED-4DB2-BD59-A6C34878D82A}">
                    <a16:rowId xmlns="" xmlns:a16="http://schemas.microsoft.com/office/drawing/2014/main" val="10004"/>
                  </a:ext>
                </a:extLst>
              </a:tr>
            </a:tbl>
          </a:graphicData>
        </a:graphic>
      </p:graphicFrame>
      <p:sp>
        <p:nvSpPr>
          <p:cNvPr id="3" name="Title 2"/>
          <p:cNvSpPr>
            <a:spLocks noGrp="1"/>
          </p:cNvSpPr>
          <p:nvPr>
            <p:ph type="title"/>
          </p:nvPr>
        </p:nvSpPr>
        <p:spPr/>
        <p:txBody>
          <a:bodyPr/>
          <a:lstStyle/>
          <a:p>
            <a:pPr algn="ctr"/>
            <a:r>
              <a:rPr lang="en-US" dirty="0" smtClean="0"/>
              <a:t>SMART Tactics and Metrics</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1086414019"/>
              </p:ext>
            </p:extLst>
          </p:nvPr>
        </p:nvGraphicFramePr>
        <p:xfrm>
          <a:off x="3124200" y="1371600"/>
          <a:ext cx="5486400" cy="370840"/>
        </p:xfrm>
        <a:graphic>
          <a:graphicData uri="http://schemas.openxmlformats.org/drawingml/2006/table">
            <a:tbl>
              <a:tblPr firstRow="1" bandRow="1">
                <a:tableStyleId>{5C22544A-7EE6-4342-B048-85BDC9FD1C3A}</a:tableStyleId>
              </a:tblPr>
              <a:tblGrid>
                <a:gridCol w="2743200">
                  <a:extLst>
                    <a:ext uri="{9D8B030D-6E8A-4147-A177-3AD203B41FA5}">
                      <a16:colId xmlns="" xmlns:a16="http://schemas.microsoft.com/office/drawing/2014/main" val="20000"/>
                    </a:ext>
                  </a:extLst>
                </a:gridCol>
                <a:gridCol w="2743200">
                  <a:extLst>
                    <a:ext uri="{9D8B030D-6E8A-4147-A177-3AD203B41FA5}">
                      <a16:colId xmlns="" xmlns:a16="http://schemas.microsoft.com/office/drawing/2014/main" val="20001"/>
                    </a:ext>
                  </a:extLst>
                </a:gridCol>
              </a:tblGrid>
              <a:tr h="370840">
                <a:tc>
                  <a:txBody>
                    <a:bodyPr/>
                    <a:lstStyle/>
                    <a:p>
                      <a:pPr algn="ctr"/>
                      <a:r>
                        <a:rPr lang="en-US" dirty="0" smtClean="0">
                          <a:solidFill>
                            <a:schemeClr val="tx1"/>
                          </a:solidFill>
                        </a:rPr>
                        <a:t>Tactics</a:t>
                      </a:r>
                      <a:endParaRPr 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dirty="0" smtClean="0">
                          <a:solidFill>
                            <a:schemeClr val="tx1"/>
                          </a:solidFill>
                        </a:rPr>
                        <a:t>Metrics</a:t>
                      </a:r>
                      <a:endParaRPr lang="en-US"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 xmlns:a16="http://schemas.microsoft.com/office/drawing/2014/main" val="10000"/>
                  </a:ext>
                </a:extLst>
              </a:tr>
            </a:tbl>
          </a:graphicData>
        </a:graphic>
      </p:graphicFrame>
      <p:pic>
        <p:nvPicPr>
          <p:cNvPr id="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6518245"/>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993208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t>Benchmarking</a:t>
            </a:r>
            <a:endParaRPr lang="en-US" sz="3600" dirty="0"/>
          </a:p>
        </p:txBody>
      </p:sp>
      <p:sp>
        <p:nvSpPr>
          <p:cNvPr id="3" name="Content Placeholder 2"/>
          <p:cNvSpPr>
            <a:spLocks noGrp="1"/>
          </p:cNvSpPr>
          <p:nvPr>
            <p:ph idx="1"/>
          </p:nvPr>
        </p:nvSpPr>
        <p:spPr>
          <a:xfrm>
            <a:off x="457200" y="1447800"/>
            <a:ext cx="8229600" cy="4800600"/>
          </a:xfrm>
        </p:spPr>
        <p:txBody>
          <a:bodyPr>
            <a:noAutofit/>
          </a:bodyPr>
          <a:lstStyle/>
          <a:p>
            <a:pPr>
              <a:buFont typeface="Wingdings" panose="05000000000000000000" pitchFamily="2" charset="2"/>
              <a:buChar char="Ø"/>
            </a:pPr>
            <a:r>
              <a:rPr lang="en-US" sz="2400" dirty="0"/>
              <a:t>Develop and implement diversity and inclusion benchmarks to ensure responsibility and accountability</a:t>
            </a:r>
            <a:r>
              <a:rPr lang="en-US" sz="2400" dirty="0" smtClean="0"/>
              <a:t>.</a:t>
            </a:r>
            <a:endParaRPr lang="en-US" sz="2400" dirty="0"/>
          </a:p>
          <a:p>
            <a:pPr>
              <a:buFont typeface="Wingdings" panose="05000000000000000000" pitchFamily="2" charset="2"/>
              <a:buChar char="Ø"/>
            </a:pPr>
            <a:r>
              <a:rPr lang="en-US" sz="2400" dirty="0"/>
              <a:t>Benchmarking is the process of comparing the progress </a:t>
            </a:r>
            <a:r>
              <a:rPr lang="en-US" sz="2400" dirty="0" smtClean="0"/>
              <a:t>of one’s </a:t>
            </a:r>
            <a:r>
              <a:rPr lang="en-US" sz="2400" dirty="0"/>
              <a:t>organization to a determined measure. In order </a:t>
            </a:r>
            <a:r>
              <a:rPr lang="en-US" sz="2400" dirty="0" smtClean="0"/>
              <a:t>to appropriately </a:t>
            </a:r>
            <a:r>
              <a:rPr lang="en-US" sz="2400" dirty="0"/>
              <a:t>assess </a:t>
            </a:r>
            <a:r>
              <a:rPr lang="en-US" sz="2400" dirty="0" smtClean="0"/>
              <a:t>UO’s progress</a:t>
            </a:r>
            <a:r>
              <a:rPr lang="en-US" sz="2400" dirty="0"/>
              <a:t>, three types </a:t>
            </a:r>
            <a:r>
              <a:rPr lang="en-US" sz="2400" dirty="0" smtClean="0"/>
              <a:t>of benchmarking can be </a:t>
            </a:r>
            <a:r>
              <a:rPr lang="en-US" sz="2400" dirty="0"/>
              <a:t>utilized</a:t>
            </a:r>
            <a:r>
              <a:rPr lang="en-US" sz="2400" dirty="0" smtClean="0"/>
              <a:t>:</a:t>
            </a:r>
            <a:br>
              <a:rPr lang="en-US" sz="2400" dirty="0" smtClean="0"/>
            </a:br>
            <a:endParaRPr lang="en-US" sz="800" dirty="0"/>
          </a:p>
          <a:p>
            <a:pPr lvl="1">
              <a:buFont typeface="Wingdings" panose="05000000000000000000" pitchFamily="2" charset="2"/>
              <a:buChar char="Ø"/>
            </a:pPr>
            <a:r>
              <a:rPr lang="en-US" sz="2000" dirty="0"/>
              <a:t>1. Benchmarking against ourselves</a:t>
            </a:r>
          </a:p>
          <a:p>
            <a:pPr lvl="1">
              <a:buFont typeface="Wingdings" panose="05000000000000000000" pitchFamily="2" charset="2"/>
              <a:buChar char="Ø"/>
            </a:pPr>
            <a:r>
              <a:rPr lang="en-US" sz="2000" dirty="0"/>
              <a:t>2. Benchmarking against peer and notable institutions</a:t>
            </a:r>
          </a:p>
          <a:p>
            <a:pPr lvl="1">
              <a:buFont typeface="Wingdings" panose="05000000000000000000" pitchFamily="2" charset="2"/>
              <a:buChar char="Ø"/>
            </a:pPr>
            <a:r>
              <a:rPr lang="en-US" sz="2000" dirty="0"/>
              <a:t>3. </a:t>
            </a:r>
            <a:r>
              <a:rPr lang="en-US" sz="2000" dirty="0" smtClean="0"/>
              <a:t>Benchmarking </a:t>
            </a:r>
            <a:r>
              <a:rPr lang="en-US" sz="2000" dirty="0"/>
              <a:t>against accepted </a:t>
            </a:r>
            <a:r>
              <a:rPr lang="en-US" sz="2000" dirty="0" smtClean="0"/>
              <a:t>standards Reference: </a:t>
            </a:r>
          </a:p>
          <a:p>
            <a:pPr marL="393192" lvl="1" indent="0">
              <a:buNone/>
            </a:pPr>
            <a:endParaRPr lang="en-US" sz="1200" dirty="0" smtClean="0"/>
          </a:p>
          <a:p>
            <a:pPr marL="393192" lvl="1" indent="0">
              <a:buNone/>
            </a:pPr>
            <a:r>
              <a:rPr lang="en-US" sz="1200" dirty="0"/>
              <a:t>	</a:t>
            </a:r>
            <a:r>
              <a:rPr lang="en-US" sz="1200" dirty="0" smtClean="0"/>
              <a:t>Reference: Global Diversity &amp; Inclusion Benchmarks: Standards for Organizations Around World 	by O’Mara and Richter.</a:t>
            </a:r>
            <a:endParaRPr lang="en-US" sz="1200" dirty="0" smtClean="0">
              <a:latin typeface="Calibri" panose="020F0502020204030204" pitchFamily="34" charset="0"/>
              <a:ea typeface="Calibri" panose="020F0502020204030204" pitchFamily="34" charset="0"/>
              <a:cs typeface="Times New Roman" panose="02020603050405020304" pitchFamily="18" charset="0"/>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48400" y="6491287"/>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894185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dirty="0" smtClean="0"/>
              <a:t>Evaluation &amp; Metrics</a:t>
            </a:r>
            <a:endParaRPr lang="en-US" sz="3600" dirty="0"/>
          </a:p>
        </p:txBody>
      </p:sp>
      <p:sp>
        <p:nvSpPr>
          <p:cNvPr id="3" name="Content Placeholder 2"/>
          <p:cNvSpPr>
            <a:spLocks noGrp="1"/>
          </p:cNvSpPr>
          <p:nvPr>
            <p:ph idx="1"/>
          </p:nvPr>
        </p:nvSpPr>
        <p:spPr>
          <a:xfrm>
            <a:off x="457200" y="1143000"/>
            <a:ext cx="8229600" cy="5257800"/>
          </a:xfrm>
        </p:spPr>
        <p:txBody>
          <a:bodyPr>
            <a:noAutofit/>
          </a:bodyPr>
          <a:lstStyle/>
          <a:p>
            <a:pPr marL="256032" lvl="1" indent="0">
              <a:buNone/>
            </a:pPr>
            <a:r>
              <a:rPr lang="en-US" sz="1800" dirty="0" smtClean="0"/>
              <a:t>The </a:t>
            </a:r>
            <a:r>
              <a:rPr lang="en-US" sz="1800" dirty="0"/>
              <a:t>UO seeks to incorporate unbiased evaluations of the implementation of strategies and initiatives employed to meet institutional goals relating to diversity, equity and inclusion. The UO seeks to establish key metrics and reporting structures necessary to ensure </a:t>
            </a:r>
            <a:r>
              <a:rPr lang="en-US" sz="1800" dirty="0" smtClean="0"/>
              <a:t>accountability </a:t>
            </a:r>
            <a:r>
              <a:rPr lang="en-US" sz="1800" dirty="0"/>
              <a:t>and an inclusive process of </a:t>
            </a:r>
            <a:r>
              <a:rPr lang="en-US" sz="1800" dirty="0" smtClean="0"/>
              <a:t>review. Evaluation can be based on different types of evaluation processes. Selected Examples: </a:t>
            </a:r>
            <a:br>
              <a:rPr lang="en-US" sz="1800" dirty="0" smtClean="0"/>
            </a:br>
            <a:endParaRPr lang="en-US" sz="1800" dirty="0"/>
          </a:p>
          <a:p>
            <a:pPr>
              <a:buFont typeface="+mj-lt"/>
              <a:buAutoNum type="arabicPeriod"/>
            </a:pPr>
            <a:r>
              <a:rPr lang="en-US" sz="1800" dirty="0" smtClean="0"/>
              <a:t>Process Evaluation – Program Operation (Assess program and activities.) </a:t>
            </a:r>
          </a:p>
          <a:p>
            <a:pPr>
              <a:buFont typeface="+mj-lt"/>
              <a:buAutoNum type="arabicPeriod"/>
            </a:pPr>
            <a:r>
              <a:rPr lang="en-US" sz="1800" dirty="0" smtClean="0"/>
              <a:t>Outcome Evaluation- Program Achievement (Focus on outputs and outcomes to judge program effectiveness.)</a:t>
            </a:r>
          </a:p>
          <a:p>
            <a:pPr>
              <a:buFont typeface="+mj-lt"/>
              <a:buAutoNum type="arabicPeriod"/>
            </a:pPr>
            <a:r>
              <a:rPr lang="en-US" sz="1800" dirty="0" smtClean="0"/>
              <a:t>Impact Evaluation- Form of outcome evaluation that assesses the net effect of program by comparing program outcomes. </a:t>
            </a:r>
          </a:p>
          <a:p>
            <a:pPr>
              <a:buFont typeface="+mj-lt"/>
              <a:buAutoNum type="arabicPeriod"/>
            </a:pPr>
            <a:r>
              <a:rPr lang="en-US" sz="1800" dirty="0" smtClean="0"/>
              <a:t>Cost-Benefit and Cost Effectiveness Analyses – Compare a program’s outputs and outcomes with the costs (resources expended) to provide them. </a:t>
            </a:r>
          </a:p>
          <a:p>
            <a:pPr marL="0" indent="0">
              <a:buNone/>
            </a:pPr>
            <a:endParaRPr lang="en-US" sz="1800" dirty="0"/>
          </a:p>
          <a:p>
            <a:pPr marL="0" indent="0">
              <a:buNone/>
            </a:pPr>
            <a:endParaRPr lang="en-US" sz="1600"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6491287"/>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8973615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rmAutofit fontScale="90000"/>
          </a:bodyPr>
          <a:lstStyle/>
          <a:p>
            <a:r>
              <a:rPr lang="en-US" sz="4000" dirty="0" smtClean="0"/>
              <a:t>Other Informants: Data Stats, Trends, Gap Analysis &amp; Reports  </a:t>
            </a:r>
            <a:endParaRPr lang="en-US" sz="4000" dirty="0"/>
          </a:p>
        </p:txBody>
      </p:sp>
      <p:sp>
        <p:nvSpPr>
          <p:cNvPr id="3" name="Content Placeholder 2"/>
          <p:cNvSpPr>
            <a:spLocks noGrp="1"/>
          </p:cNvSpPr>
          <p:nvPr>
            <p:ph idx="1"/>
          </p:nvPr>
        </p:nvSpPr>
        <p:spPr>
          <a:xfrm>
            <a:off x="609600" y="1600200"/>
            <a:ext cx="8229600" cy="5029200"/>
          </a:xfrm>
        </p:spPr>
        <p:txBody>
          <a:bodyPr>
            <a:normAutofit/>
          </a:bodyPr>
          <a:lstStyle/>
          <a:p>
            <a:pPr marL="400050" lvl="1" indent="0">
              <a:buNone/>
            </a:pPr>
            <a:r>
              <a:rPr lang="en-US" sz="2600" dirty="0" smtClean="0">
                <a:solidFill>
                  <a:prstClr val="black"/>
                </a:solidFill>
              </a:rPr>
              <a:t>Review Prior to Action Planning: </a:t>
            </a:r>
          </a:p>
          <a:p>
            <a:pPr marL="857250" lvl="1" indent="-457200">
              <a:buFont typeface="Wingdings" panose="05000000000000000000" pitchFamily="2" charset="2"/>
              <a:buChar char="Ø"/>
            </a:pPr>
            <a:r>
              <a:rPr lang="en-US" sz="2600" dirty="0" smtClean="0">
                <a:solidFill>
                  <a:prstClr val="black"/>
                </a:solidFill>
              </a:rPr>
              <a:t>AAEO Placement Goals </a:t>
            </a:r>
          </a:p>
          <a:p>
            <a:pPr marL="857250" lvl="1" indent="-457200">
              <a:buFont typeface="Wingdings" panose="05000000000000000000" pitchFamily="2" charset="2"/>
              <a:buChar char="Ø"/>
            </a:pPr>
            <a:r>
              <a:rPr lang="en-US" sz="2600" dirty="0" smtClean="0">
                <a:solidFill>
                  <a:prstClr val="black"/>
                </a:solidFill>
              </a:rPr>
              <a:t>Hiring Trends </a:t>
            </a:r>
          </a:p>
          <a:p>
            <a:pPr marL="857250" lvl="1" indent="-457200">
              <a:buFont typeface="Wingdings" panose="05000000000000000000" pitchFamily="2" charset="2"/>
              <a:buChar char="Ø"/>
            </a:pPr>
            <a:r>
              <a:rPr lang="en-US" sz="2600" dirty="0" smtClean="0">
                <a:solidFill>
                  <a:prstClr val="black"/>
                </a:solidFill>
              </a:rPr>
              <a:t>Student Admission Trends </a:t>
            </a:r>
          </a:p>
          <a:p>
            <a:pPr marL="857250" lvl="1" indent="-457200">
              <a:buFont typeface="Wingdings" panose="05000000000000000000" pitchFamily="2" charset="2"/>
              <a:buChar char="Ø"/>
            </a:pPr>
            <a:r>
              <a:rPr lang="en-US" sz="2600" dirty="0" smtClean="0">
                <a:solidFill>
                  <a:prstClr val="black"/>
                </a:solidFill>
              </a:rPr>
              <a:t>Retention Trends for Staff, Faculty, and Students</a:t>
            </a:r>
          </a:p>
          <a:p>
            <a:pPr marL="857250" lvl="1" indent="-457200">
              <a:buFont typeface="Wingdings" panose="05000000000000000000" pitchFamily="2" charset="2"/>
              <a:buChar char="Ø"/>
            </a:pPr>
            <a:r>
              <a:rPr lang="en-US" sz="2600" dirty="0" smtClean="0">
                <a:solidFill>
                  <a:prstClr val="black"/>
                </a:solidFill>
              </a:rPr>
              <a:t>Existing Reports &amp; Surveys </a:t>
            </a:r>
          </a:p>
          <a:p>
            <a:pPr marL="857250" lvl="1" indent="-457200">
              <a:buFont typeface="Wingdings" panose="05000000000000000000" pitchFamily="2" charset="2"/>
              <a:buChar char="Ø"/>
            </a:pPr>
            <a:r>
              <a:rPr lang="en-US" sz="2600" dirty="0" smtClean="0">
                <a:solidFill>
                  <a:prstClr val="black"/>
                </a:solidFill>
              </a:rPr>
              <a:t>Budget Review for Diversity </a:t>
            </a:r>
          </a:p>
          <a:p>
            <a:pPr marL="857250" lvl="1" indent="-457200">
              <a:buFont typeface="Wingdings" panose="05000000000000000000" pitchFamily="2" charset="2"/>
              <a:buChar char="Ø"/>
            </a:pPr>
            <a:r>
              <a:rPr lang="en-US" sz="2600" dirty="0" smtClean="0">
                <a:solidFill>
                  <a:prstClr val="black"/>
                </a:solidFill>
              </a:rPr>
              <a:t>Policies and Practices for Diversity </a:t>
            </a:r>
          </a:p>
          <a:p>
            <a:pPr marL="857250" lvl="1" indent="-457200">
              <a:buFont typeface="Wingdings" panose="05000000000000000000" pitchFamily="2" charset="2"/>
              <a:buChar char="Ø"/>
            </a:pPr>
            <a:r>
              <a:rPr lang="en-US" sz="2600" dirty="0" smtClean="0">
                <a:solidFill>
                  <a:prstClr val="black"/>
                </a:solidFill>
              </a:rPr>
              <a:t>Other data?</a:t>
            </a:r>
          </a:p>
          <a:p>
            <a:pPr marL="400050" lvl="1" indent="0">
              <a:buNone/>
            </a:pPr>
            <a:endParaRPr lang="en-US" sz="2600" b="1" dirty="0" smtClean="0">
              <a:solidFill>
                <a:prstClr val="black"/>
              </a:solidFill>
            </a:endParaRPr>
          </a:p>
          <a:p>
            <a:pPr marL="400050" lvl="1" indent="0">
              <a:buNone/>
            </a:pPr>
            <a:endParaRPr lang="en-US" sz="2400" dirty="0" smtClean="0">
              <a:solidFill>
                <a:prstClr val="black"/>
              </a:solidFill>
            </a:endParaRPr>
          </a:p>
          <a:p>
            <a:pPr marL="0" lvl="0" indent="0">
              <a:buNone/>
            </a:pPr>
            <a:endParaRPr lang="en-US" sz="1600" dirty="0">
              <a:solidFill>
                <a:prstClr val="black"/>
              </a:solidFill>
            </a:endParaRPr>
          </a:p>
          <a:p>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218620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685800" y="1371601"/>
            <a:ext cx="7772400" cy="2210762"/>
          </a:xfrm>
        </p:spPr>
        <p:txBody>
          <a:bodyPr>
            <a:normAutofit fontScale="90000"/>
          </a:bodyPr>
          <a:lstStyle/>
          <a:p>
            <a:pPr algn="l"/>
            <a:r>
              <a:rPr lang="en-US" dirty="0"/>
              <a:t>SUPPLEMENTAL </a:t>
            </a:r>
            <a:r>
              <a:rPr lang="en-US" dirty="0" smtClean="0"/>
              <a:t>INFORMATION For Action Planning</a:t>
            </a:r>
            <a:r>
              <a:rPr lang="en-US" dirty="0"/>
              <a:t/>
            </a:r>
            <a:br>
              <a:rPr lang="en-US" dirty="0"/>
            </a:br>
            <a:endParaRPr lang="en-US" dirty="0"/>
          </a:p>
        </p:txBody>
      </p:sp>
      <p:sp>
        <p:nvSpPr>
          <p:cNvPr id="7" name="Subtitle 6"/>
          <p:cNvSpPr>
            <a:spLocks noGrp="1"/>
          </p:cNvSpPr>
          <p:nvPr>
            <p:ph type="subTitle" idx="1"/>
          </p:nvPr>
        </p:nvSpPr>
        <p:spPr/>
        <p:txBody>
          <a:bodyPr/>
          <a:lstStyle/>
          <a:p>
            <a:pPr algn="l"/>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5122934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rmAutofit fontScale="90000"/>
          </a:bodyPr>
          <a:lstStyle/>
          <a:p>
            <a:r>
              <a:rPr lang="en-US" sz="4000" dirty="0" smtClean="0"/>
              <a:t>Good Luck! You will do an amazing job. </a:t>
            </a:r>
            <a:endParaRPr lang="en-US" sz="4000" dirty="0"/>
          </a:p>
        </p:txBody>
      </p:sp>
      <p:sp>
        <p:nvSpPr>
          <p:cNvPr id="3" name="Content Placeholder 2"/>
          <p:cNvSpPr>
            <a:spLocks noGrp="1"/>
          </p:cNvSpPr>
          <p:nvPr>
            <p:ph idx="1"/>
          </p:nvPr>
        </p:nvSpPr>
        <p:spPr>
          <a:xfrm>
            <a:off x="609600" y="1600200"/>
            <a:ext cx="8229600" cy="5029200"/>
          </a:xfrm>
        </p:spPr>
        <p:txBody>
          <a:bodyPr>
            <a:normAutofit/>
          </a:bodyPr>
          <a:lstStyle/>
          <a:p>
            <a:pPr marL="400050" lvl="1" indent="0">
              <a:buNone/>
            </a:pPr>
            <a:endParaRPr lang="en-US" sz="2400" dirty="0">
              <a:solidFill>
                <a:prstClr val="black"/>
              </a:solidFill>
            </a:endParaRPr>
          </a:p>
          <a:p>
            <a:pPr marL="400050" lvl="1" indent="0">
              <a:buNone/>
            </a:pPr>
            <a:r>
              <a:rPr lang="en-US" sz="2400" dirty="0" smtClean="0">
                <a:solidFill>
                  <a:prstClr val="black"/>
                </a:solidFill>
              </a:rPr>
              <a:t>Please seek assistance ASAP, if required. </a:t>
            </a:r>
          </a:p>
          <a:p>
            <a:pPr marL="0" lvl="0" indent="0">
              <a:buNone/>
            </a:pPr>
            <a:endParaRPr lang="en-US" sz="1600" dirty="0">
              <a:solidFill>
                <a:prstClr val="black"/>
              </a:solidFill>
            </a:endParaRPr>
          </a:p>
          <a:p>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152359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p:txBody>
          <a:bodyPr>
            <a:normAutofit fontScale="90000"/>
          </a:bodyPr>
          <a:lstStyle/>
          <a:p>
            <a:pPr algn="l"/>
            <a:r>
              <a:rPr lang="en-US" dirty="0" smtClean="0"/>
              <a:t>Action Planning </a:t>
            </a:r>
            <a:r>
              <a:rPr lang="en-US" dirty="0"/>
              <a:t>for Diversity, Equity, and Inclusion </a:t>
            </a:r>
            <a:r>
              <a:rPr lang="en-US" dirty="0" smtClean="0"/>
              <a:t>(APDEI</a:t>
            </a:r>
            <a:r>
              <a:rPr lang="en-US" dirty="0"/>
              <a:t>)</a:t>
            </a:r>
          </a:p>
        </p:txBody>
      </p:sp>
      <p:sp>
        <p:nvSpPr>
          <p:cNvPr id="7" name="Subtitle 6"/>
          <p:cNvSpPr>
            <a:spLocks noGrp="1"/>
          </p:cNvSpPr>
          <p:nvPr>
            <p:ph type="subTitle" idx="1"/>
          </p:nvPr>
        </p:nvSpPr>
        <p:spPr/>
        <p:txBody>
          <a:bodyPr/>
          <a:lstStyle/>
          <a:p>
            <a:pPr algn="l"/>
            <a:r>
              <a:rPr lang="en-US" dirty="0" smtClean="0"/>
              <a:t>Tools &amp; Resources </a:t>
            </a:r>
            <a:endParaRPr lang="en-US" dirty="0"/>
          </a:p>
        </p:txBody>
      </p:sp>
      <p:pic>
        <p:nvPicPr>
          <p:cNvPr id="8"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387480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rmAutofit/>
          </a:bodyPr>
          <a:lstStyle/>
          <a:p>
            <a:r>
              <a:rPr lang="en-US" sz="2800" dirty="0" smtClean="0"/>
              <a:t>President’s Leadership Diversity Statement</a:t>
            </a:r>
            <a:endParaRPr lang="en-US" sz="2800" dirty="0"/>
          </a:p>
        </p:txBody>
      </p:sp>
      <p:sp>
        <p:nvSpPr>
          <p:cNvPr id="3" name="Content Placeholder 2"/>
          <p:cNvSpPr>
            <a:spLocks noGrp="1"/>
          </p:cNvSpPr>
          <p:nvPr>
            <p:ph idx="1"/>
          </p:nvPr>
        </p:nvSpPr>
        <p:spPr>
          <a:xfrm>
            <a:off x="730045" y="1143001"/>
            <a:ext cx="8229600" cy="5033962"/>
          </a:xfrm>
        </p:spPr>
        <p:txBody>
          <a:bodyPr>
            <a:normAutofit fontScale="55000" lnSpcReduction="20000"/>
          </a:bodyPr>
          <a:lstStyle/>
          <a:p>
            <a:pPr marL="400050" lvl="1" indent="0">
              <a:buNone/>
            </a:pPr>
            <a:endParaRPr lang="en-US" sz="2600" b="1" dirty="0" smtClean="0">
              <a:solidFill>
                <a:prstClr val="black"/>
              </a:solidFill>
            </a:endParaRPr>
          </a:p>
          <a:p>
            <a:pPr marL="400050" lvl="1" indent="0">
              <a:buNone/>
            </a:pPr>
            <a:endParaRPr lang="en-US" sz="3800" b="1" dirty="0" smtClean="0">
              <a:solidFill>
                <a:prstClr val="black"/>
              </a:solidFill>
            </a:endParaRPr>
          </a:p>
          <a:p>
            <a:pPr marL="400050" lvl="1" indent="0">
              <a:buNone/>
            </a:pPr>
            <a:r>
              <a:rPr lang="en-US" sz="3600" b="1" dirty="0" smtClean="0">
                <a:solidFill>
                  <a:prstClr val="black"/>
                </a:solidFill>
              </a:rPr>
              <a:t>GOAL: </a:t>
            </a:r>
          </a:p>
          <a:p>
            <a:pPr marL="400050" lvl="1" indent="0">
              <a:buNone/>
            </a:pPr>
            <a:r>
              <a:rPr lang="en-US" sz="3600" dirty="0" smtClean="0">
                <a:solidFill>
                  <a:prstClr val="black"/>
                </a:solidFill>
              </a:rPr>
              <a:t>“</a:t>
            </a:r>
            <a:r>
              <a:rPr lang="en-US" sz="3600" dirty="0">
                <a:solidFill>
                  <a:prstClr val="black"/>
                </a:solidFill>
              </a:rPr>
              <a:t>We, the president, provost, vice provosts, vice presidents, deans and other leadership of the University of Oregon, are committed to creating an inclusive, welcoming, and equitable learning environment for every member of our academic community. “Diversity, equity and inclusion are integral parts of each of these objectives</a:t>
            </a:r>
            <a:r>
              <a:rPr lang="en-US" sz="3600" dirty="0" smtClean="0">
                <a:solidFill>
                  <a:prstClr val="black"/>
                </a:solidFill>
              </a:rPr>
              <a:t>.”</a:t>
            </a:r>
          </a:p>
          <a:p>
            <a:pPr marL="400050" lvl="1" indent="0">
              <a:buNone/>
            </a:pPr>
            <a:endParaRPr lang="en-US" sz="3600" b="1" dirty="0" smtClean="0">
              <a:solidFill>
                <a:prstClr val="black"/>
              </a:solidFill>
            </a:endParaRPr>
          </a:p>
          <a:p>
            <a:pPr marL="400050" lvl="1" indent="0">
              <a:buNone/>
            </a:pPr>
            <a:r>
              <a:rPr lang="en-US" sz="3600" b="1" dirty="0" smtClean="0">
                <a:solidFill>
                  <a:prstClr val="black"/>
                </a:solidFill>
              </a:rPr>
              <a:t>STRATEGY:</a:t>
            </a:r>
            <a:endParaRPr lang="en-US" sz="3600" b="1" dirty="0">
              <a:solidFill>
                <a:prstClr val="black"/>
              </a:solidFill>
            </a:endParaRPr>
          </a:p>
          <a:p>
            <a:pPr marL="400050" lvl="1" indent="0">
              <a:buNone/>
            </a:pPr>
            <a:r>
              <a:rPr lang="en-US" sz="3600" dirty="0">
                <a:solidFill>
                  <a:prstClr val="black"/>
                </a:solidFill>
              </a:rPr>
              <a:t>“It is our responsibility as a public university to create a learning and research environment that seeks diverse perspectives, demands equity, and fosters inclusion.” </a:t>
            </a:r>
            <a:endParaRPr lang="en-US" sz="3600" dirty="0" smtClean="0">
              <a:solidFill>
                <a:prstClr val="black"/>
              </a:solidFill>
            </a:endParaRPr>
          </a:p>
          <a:p>
            <a:pPr marL="400050" lvl="1" indent="0">
              <a:buNone/>
            </a:pPr>
            <a:endParaRPr lang="en-US" sz="3600" dirty="0">
              <a:solidFill>
                <a:prstClr val="black"/>
              </a:solidFill>
            </a:endParaRPr>
          </a:p>
          <a:p>
            <a:pPr marL="400050" lvl="1" indent="0">
              <a:buNone/>
            </a:pPr>
            <a:r>
              <a:rPr lang="en-US" sz="3600" dirty="0" smtClean="0">
                <a:solidFill>
                  <a:prstClr val="black"/>
                </a:solidFill>
              </a:rPr>
              <a:t>-</a:t>
            </a:r>
            <a:r>
              <a:rPr lang="en-US" sz="3600" dirty="0">
                <a:solidFill>
                  <a:prstClr val="black"/>
                </a:solidFill>
              </a:rPr>
              <a:t>President Michael </a:t>
            </a:r>
            <a:r>
              <a:rPr lang="en-US" sz="3600" dirty="0" smtClean="0">
                <a:solidFill>
                  <a:prstClr val="black"/>
                </a:solidFill>
              </a:rPr>
              <a:t>Schill, </a:t>
            </a:r>
            <a:r>
              <a:rPr lang="en-US" sz="3600" dirty="0">
                <a:solidFill>
                  <a:prstClr val="black"/>
                </a:solidFill>
              </a:rPr>
              <a:t>April 2016.</a:t>
            </a:r>
          </a:p>
          <a:p>
            <a:pPr marL="400050" lvl="1" indent="0">
              <a:buNone/>
            </a:pPr>
            <a:endParaRPr lang="en-US" sz="2400" dirty="0" smtClean="0">
              <a:solidFill>
                <a:prstClr val="black"/>
              </a:solidFill>
            </a:endParaRPr>
          </a:p>
          <a:p>
            <a:pPr lvl="0"/>
            <a:endParaRPr lang="en-US" sz="1600" dirty="0">
              <a:solidFill>
                <a:prstClr val="black"/>
              </a:solidFill>
            </a:endParaRPr>
          </a:p>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898236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Autofit/>
          </a:bodyPr>
          <a:lstStyle/>
          <a:p>
            <a:r>
              <a:rPr lang="en-US" sz="3200" dirty="0" smtClean="0"/>
              <a:t>IDEAL Framework: A commitment to Diversity, Equity, &amp; Inclusion</a:t>
            </a:r>
            <a:endParaRPr lang="en-US" sz="3200" dirty="0"/>
          </a:p>
        </p:txBody>
      </p:sp>
      <p:sp>
        <p:nvSpPr>
          <p:cNvPr id="3" name="Content Placeholder 2"/>
          <p:cNvSpPr>
            <a:spLocks noGrp="1"/>
          </p:cNvSpPr>
          <p:nvPr>
            <p:ph idx="1"/>
          </p:nvPr>
        </p:nvSpPr>
        <p:spPr>
          <a:xfrm>
            <a:off x="685800" y="1417638"/>
            <a:ext cx="8229600" cy="5055361"/>
          </a:xfrm>
        </p:spPr>
        <p:txBody>
          <a:bodyPr>
            <a:normAutofit fontScale="70000" lnSpcReduction="20000"/>
          </a:bodyPr>
          <a:lstStyle/>
          <a:p>
            <a:pPr marL="457200" lvl="1" indent="0">
              <a:buNone/>
            </a:pPr>
            <a:endParaRPr lang="en-US" dirty="0">
              <a:solidFill>
                <a:prstClr val="black"/>
              </a:solidFill>
            </a:endParaRPr>
          </a:p>
          <a:p>
            <a:pPr lvl="1" indent="-342900">
              <a:buFont typeface="Arial" panose="020B0604020202020204" pitchFamily="34" charset="0"/>
              <a:buChar char="•"/>
            </a:pPr>
            <a:r>
              <a:rPr lang="en-US" sz="3100" dirty="0">
                <a:solidFill>
                  <a:prstClr val="black"/>
                </a:solidFill>
              </a:rPr>
              <a:t>This “</a:t>
            </a:r>
            <a:r>
              <a:rPr lang="en-US" sz="3100" b="1" dirty="0">
                <a:solidFill>
                  <a:prstClr val="black"/>
                </a:solidFill>
              </a:rPr>
              <a:t>IDEAL Framework</a:t>
            </a:r>
            <a:r>
              <a:rPr lang="en-US" sz="3100" dirty="0">
                <a:solidFill>
                  <a:prstClr val="black"/>
                </a:solidFill>
              </a:rPr>
              <a:t>” contains five key pillars: Inclusion, Diversity, Evaluation, Achievement, and Leadership</a:t>
            </a:r>
            <a:r>
              <a:rPr lang="en-US" sz="3100" b="1" dirty="0">
                <a:solidFill>
                  <a:prstClr val="black"/>
                </a:solidFill>
              </a:rPr>
              <a:t>. </a:t>
            </a:r>
            <a:endParaRPr lang="en-US" sz="3100" b="1" dirty="0" smtClean="0">
              <a:solidFill>
                <a:prstClr val="black"/>
              </a:solidFill>
            </a:endParaRPr>
          </a:p>
          <a:p>
            <a:pPr lvl="1" indent="-342900">
              <a:buFont typeface="Arial" panose="020B0604020202020204" pitchFamily="34" charset="0"/>
              <a:buChar char="•"/>
            </a:pPr>
            <a:endParaRPr lang="en-US" sz="3100" dirty="0">
              <a:solidFill>
                <a:prstClr val="black"/>
              </a:solidFill>
            </a:endParaRPr>
          </a:p>
          <a:p>
            <a:pPr lvl="1" indent="-342900">
              <a:buFont typeface="Arial" panose="020B0604020202020204" pitchFamily="34" charset="0"/>
              <a:buChar char="•"/>
            </a:pPr>
            <a:r>
              <a:rPr lang="en-US" sz="3100" dirty="0">
                <a:solidFill>
                  <a:prstClr val="black"/>
                </a:solidFill>
              </a:rPr>
              <a:t>Each of the IDEAL pillars </a:t>
            </a:r>
            <a:r>
              <a:rPr lang="en-US" sz="3100" dirty="0" smtClean="0">
                <a:solidFill>
                  <a:prstClr val="black"/>
                </a:solidFill>
              </a:rPr>
              <a:t>provides relevant </a:t>
            </a:r>
            <a:r>
              <a:rPr lang="en-US" sz="3100" dirty="0">
                <a:solidFill>
                  <a:prstClr val="black"/>
                </a:solidFill>
              </a:rPr>
              <a:t>strategies and initiatives to effectuate </a:t>
            </a:r>
            <a:r>
              <a:rPr lang="en-US" sz="3100" dirty="0" smtClean="0">
                <a:solidFill>
                  <a:prstClr val="black"/>
                </a:solidFill>
              </a:rPr>
              <a:t>them</a:t>
            </a:r>
            <a:r>
              <a:rPr lang="en-US" sz="3100" dirty="0">
                <a:solidFill>
                  <a:prstClr val="black"/>
                </a:solidFill>
              </a:rPr>
              <a:t> </a:t>
            </a:r>
            <a:r>
              <a:rPr lang="en-US" sz="3100" dirty="0" smtClean="0">
                <a:solidFill>
                  <a:prstClr val="black"/>
                </a:solidFill>
              </a:rPr>
              <a:t>in your planning.</a:t>
            </a:r>
          </a:p>
          <a:p>
            <a:pPr marL="400050" lvl="1" indent="0">
              <a:buNone/>
            </a:pPr>
            <a:endParaRPr lang="en-US" sz="3100" dirty="0" smtClean="0">
              <a:solidFill>
                <a:prstClr val="black"/>
              </a:solidFill>
            </a:endParaRPr>
          </a:p>
          <a:p>
            <a:pPr lvl="1" indent="-342900">
              <a:buFont typeface="Arial" panose="020B0604020202020204" pitchFamily="34" charset="0"/>
              <a:buChar char="•"/>
            </a:pPr>
            <a:r>
              <a:rPr lang="en-US" sz="3100" dirty="0" smtClean="0">
                <a:solidFill>
                  <a:prstClr val="black"/>
                </a:solidFill>
              </a:rPr>
              <a:t>The IDEAL  Framework </a:t>
            </a:r>
            <a:r>
              <a:rPr lang="en-US" sz="3100" dirty="0">
                <a:solidFill>
                  <a:prstClr val="black"/>
                </a:solidFill>
              </a:rPr>
              <a:t>is meant to guide decisions, </a:t>
            </a:r>
            <a:r>
              <a:rPr lang="en-US" sz="3100" dirty="0" smtClean="0">
                <a:solidFill>
                  <a:prstClr val="black"/>
                </a:solidFill>
              </a:rPr>
              <a:t>healthy debates</a:t>
            </a:r>
            <a:r>
              <a:rPr lang="en-US" sz="3100" dirty="0">
                <a:solidFill>
                  <a:prstClr val="black"/>
                </a:solidFill>
              </a:rPr>
              <a:t>, </a:t>
            </a:r>
            <a:r>
              <a:rPr lang="en-US" sz="3100" dirty="0" smtClean="0">
                <a:solidFill>
                  <a:prstClr val="black"/>
                </a:solidFill>
              </a:rPr>
              <a:t>resource allocations and </a:t>
            </a:r>
            <a:r>
              <a:rPr lang="en-US" sz="3100" dirty="0">
                <a:solidFill>
                  <a:prstClr val="black"/>
                </a:solidFill>
              </a:rPr>
              <a:t>actions across the entire university. </a:t>
            </a:r>
            <a:endParaRPr lang="en-US" sz="3100" dirty="0" smtClean="0">
              <a:solidFill>
                <a:prstClr val="black"/>
              </a:solidFill>
            </a:endParaRPr>
          </a:p>
          <a:p>
            <a:pPr lvl="1" indent="-342900">
              <a:buFont typeface="Arial" panose="020B0604020202020204" pitchFamily="34" charset="0"/>
              <a:buChar char="•"/>
            </a:pPr>
            <a:endParaRPr lang="en-US" sz="3100" dirty="0">
              <a:solidFill>
                <a:prstClr val="black"/>
              </a:solidFill>
            </a:endParaRPr>
          </a:p>
          <a:p>
            <a:pPr lvl="1" indent="-342900">
              <a:buFont typeface="Arial" panose="020B0604020202020204" pitchFamily="34" charset="0"/>
              <a:buChar char="•"/>
            </a:pPr>
            <a:r>
              <a:rPr lang="en-US" sz="3100" dirty="0" smtClean="0">
                <a:solidFill>
                  <a:prstClr val="black"/>
                </a:solidFill>
              </a:rPr>
              <a:t>Each </a:t>
            </a:r>
            <a:r>
              <a:rPr lang="en-US" sz="3100" dirty="0">
                <a:solidFill>
                  <a:prstClr val="black"/>
                </a:solidFill>
              </a:rPr>
              <a:t>of these outcomes require various strategies and goals to begin, enhance, and sustain the work of diversity, equity and inclusion. Metrics and articulation of success </a:t>
            </a:r>
            <a:r>
              <a:rPr lang="en-US" sz="3100" dirty="0" smtClean="0">
                <a:solidFill>
                  <a:prstClr val="black"/>
                </a:solidFill>
              </a:rPr>
              <a:t>are also to be embedded in unit’s action plans. </a:t>
            </a:r>
          </a:p>
          <a:p>
            <a:pPr marL="400050" lvl="1" indent="0">
              <a:buNone/>
            </a:pPr>
            <a:endParaRPr lang="en-US" sz="3100" dirty="0">
              <a:solidFill>
                <a:prstClr val="black"/>
              </a:solidFill>
            </a:endParaRPr>
          </a:p>
          <a:p>
            <a:pPr marL="400050" lvl="1" indent="0">
              <a:buNone/>
            </a:pPr>
            <a:endParaRPr lang="en-US" sz="2400" dirty="0" smtClean="0">
              <a:solidFill>
                <a:prstClr val="black"/>
              </a:solidFill>
            </a:endParaRPr>
          </a:p>
          <a:p>
            <a:pPr lvl="0"/>
            <a:endParaRPr lang="en-US" sz="1600" dirty="0">
              <a:solidFill>
                <a:prstClr val="black"/>
              </a:solidFill>
            </a:endParaRPr>
          </a:p>
          <a:p>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50366050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rmAutofit fontScale="90000"/>
          </a:bodyPr>
          <a:lstStyle/>
          <a:p>
            <a:r>
              <a:rPr lang="en-US" sz="4000" dirty="0" smtClean="0"/>
              <a:t>Required Tools to Inform </a:t>
            </a:r>
            <a:br>
              <a:rPr lang="en-US" sz="4000" dirty="0" smtClean="0"/>
            </a:br>
            <a:r>
              <a:rPr lang="en-US" sz="4000" dirty="0" smtClean="0"/>
              <a:t>Your Action Planning</a:t>
            </a:r>
            <a:endParaRPr lang="en-US" sz="4000" dirty="0"/>
          </a:p>
        </p:txBody>
      </p:sp>
      <p:sp>
        <p:nvSpPr>
          <p:cNvPr id="3" name="Content Placeholder 2"/>
          <p:cNvSpPr>
            <a:spLocks noGrp="1"/>
          </p:cNvSpPr>
          <p:nvPr>
            <p:ph idx="1"/>
          </p:nvPr>
        </p:nvSpPr>
        <p:spPr>
          <a:xfrm>
            <a:off x="685800" y="1524000"/>
            <a:ext cx="8229600" cy="4724400"/>
          </a:xfrm>
        </p:spPr>
        <p:txBody>
          <a:bodyPr>
            <a:normAutofit/>
          </a:bodyPr>
          <a:lstStyle/>
          <a:p>
            <a:pPr marL="857250" lvl="1" indent="-457200">
              <a:buFont typeface="Wingdings" panose="05000000000000000000" pitchFamily="2" charset="2"/>
              <a:buChar char="Ø"/>
            </a:pPr>
            <a:r>
              <a:rPr lang="en-US" sz="2200" dirty="0" smtClean="0">
                <a:solidFill>
                  <a:prstClr val="black"/>
                </a:solidFill>
              </a:rPr>
              <a:t>Mission </a:t>
            </a:r>
          </a:p>
          <a:p>
            <a:pPr marL="857250" lvl="1" indent="-457200">
              <a:buFont typeface="Wingdings" panose="05000000000000000000" pitchFamily="2" charset="2"/>
              <a:buChar char="Ø"/>
            </a:pPr>
            <a:r>
              <a:rPr lang="en-US" sz="2200" dirty="0" smtClean="0">
                <a:solidFill>
                  <a:prstClr val="black"/>
                </a:solidFill>
              </a:rPr>
              <a:t>Vision </a:t>
            </a:r>
          </a:p>
          <a:p>
            <a:pPr marL="857250" lvl="1" indent="-457200">
              <a:buFont typeface="Wingdings" panose="05000000000000000000" pitchFamily="2" charset="2"/>
              <a:buChar char="Ø"/>
            </a:pPr>
            <a:r>
              <a:rPr lang="en-US" sz="2200" dirty="0" smtClean="0">
                <a:solidFill>
                  <a:prstClr val="black"/>
                </a:solidFill>
              </a:rPr>
              <a:t>Values </a:t>
            </a:r>
          </a:p>
          <a:p>
            <a:pPr marL="857250" lvl="1" indent="-457200">
              <a:buFont typeface="Wingdings" panose="05000000000000000000" pitchFamily="2" charset="2"/>
              <a:buChar char="Ø"/>
            </a:pPr>
            <a:r>
              <a:rPr lang="en-US" sz="2200" dirty="0" smtClean="0">
                <a:solidFill>
                  <a:prstClr val="black"/>
                </a:solidFill>
              </a:rPr>
              <a:t>Frameworks: President’s Priorities &amp; IDEAL </a:t>
            </a:r>
          </a:p>
          <a:p>
            <a:pPr marL="857250" lvl="1" indent="-457200">
              <a:buFont typeface="Wingdings" panose="05000000000000000000" pitchFamily="2" charset="2"/>
              <a:buChar char="Ø"/>
            </a:pPr>
            <a:r>
              <a:rPr lang="en-US" sz="2200" dirty="0" smtClean="0">
                <a:solidFill>
                  <a:prstClr val="black"/>
                </a:solidFill>
              </a:rPr>
              <a:t>UO Diversity Action Plan Template </a:t>
            </a:r>
          </a:p>
          <a:p>
            <a:pPr marL="857250" lvl="1" indent="-457200">
              <a:buFont typeface="Wingdings" panose="05000000000000000000" pitchFamily="2" charset="2"/>
              <a:buChar char="Ø"/>
            </a:pPr>
            <a:r>
              <a:rPr lang="en-US" sz="2200" dirty="0" smtClean="0">
                <a:solidFill>
                  <a:prstClr val="black"/>
                </a:solidFill>
              </a:rPr>
              <a:t>Data Stats, Trends, and Other Data Points </a:t>
            </a:r>
          </a:p>
          <a:p>
            <a:pPr marL="857250" lvl="1" indent="-457200">
              <a:buFont typeface="Wingdings" panose="05000000000000000000" pitchFamily="2" charset="2"/>
              <a:buChar char="Ø"/>
            </a:pPr>
            <a:r>
              <a:rPr lang="en-US" sz="2200" dirty="0" smtClean="0">
                <a:solidFill>
                  <a:prstClr val="black"/>
                </a:solidFill>
              </a:rPr>
              <a:t>Evaluation: Benchmarking and Metrics</a:t>
            </a:r>
          </a:p>
          <a:p>
            <a:pPr marL="857250" lvl="1" indent="-457200">
              <a:buFont typeface="Wingdings" panose="05000000000000000000" pitchFamily="2" charset="2"/>
              <a:buChar char="Ø"/>
            </a:pPr>
            <a:r>
              <a:rPr lang="en-US" sz="2200" dirty="0" smtClean="0">
                <a:solidFill>
                  <a:prstClr val="black"/>
                </a:solidFill>
              </a:rPr>
              <a:t>SWOT </a:t>
            </a:r>
            <a:r>
              <a:rPr lang="en-US" sz="2200" dirty="0">
                <a:solidFill>
                  <a:prstClr val="black"/>
                </a:solidFill>
              </a:rPr>
              <a:t>Analysis </a:t>
            </a:r>
            <a:endParaRPr lang="en-US" sz="2200" dirty="0" smtClean="0">
              <a:solidFill>
                <a:prstClr val="black"/>
              </a:solidFill>
            </a:endParaRPr>
          </a:p>
          <a:p>
            <a:pPr marL="857250" lvl="1" indent="-457200">
              <a:buFont typeface="Wingdings" panose="05000000000000000000" pitchFamily="2" charset="2"/>
              <a:buChar char="Ø"/>
            </a:pPr>
            <a:r>
              <a:rPr lang="en-US" sz="2200" dirty="0" smtClean="0">
                <a:solidFill>
                  <a:prstClr val="black"/>
                </a:solidFill>
              </a:rPr>
              <a:t>Resources available the Division of Equity &amp; Inclusion (DEI) Website</a:t>
            </a:r>
          </a:p>
          <a:p>
            <a:pPr marL="400050" lvl="1" indent="0">
              <a:buNone/>
            </a:pPr>
            <a:endParaRPr lang="en-US" sz="2400" dirty="0" smtClean="0">
              <a:solidFill>
                <a:prstClr val="black"/>
              </a:solidFill>
            </a:endParaRPr>
          </a:p>
          <a:p>
            <a:pPr marL="0" lvl="0" indent="0">
              <a:buNone/>
            </a:pPr>
            <a:endParaRPr lang="en-US" sz="1600" dirty="0">
              <a:solidFill>
                <a:prstClr val="black"/>
              </a:solidFill>
            </a:endParaRPr>
          </a:p>
          <a:p>
            <a:endParaRPr lang="en-US" dirty="0"/>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1334045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rmAutofit/>
          </a:bodyPr>
          <a:lstStyle/>
          <a:p>
            <a:pPr marL="457200" marR="0" lvl="1" indent="0" defTabSz="914400" rtl="0" eaLnBrk="1" fontAlgn="auto" latinLnBrk="0" hangingPunct="1">
              <a:lnSpc>
                <a:spcPct val="100000"/>
              </a:lnSpc>
              <a:spcBef>
                <a:spcPct val="20000"/>
              </a:spcBef>
              <a:spcAft>
                <a:spcPts val="0"/>
              </a:spcAft>
              <a:tabLst/>
              <a:defRPr/>
            </a:pPr>
            <a:r>
              <a:rPr lang="en-US" sz="3600" b="1" kern="1200" dirty="0" smtClean="0">
                <a:solidFill>
                  <a:srgbClr val="676A55"/>
                </a:solidFill>
                <a:effectLst>
                  <a:outerShdw blurRad="31750" dist="25400" dir="5400000" algn="tl" rotWithShape="0">
                    <a:srgbClr val="000000">
                      <a:alpha val="25000"/>
                    </a:srgbClr>
                  </a:outerShdw>
                </a:effectLst>
                <a:latin typeface="Lucida Sans Unicode"/>
                <a:ea typeface="+mj-ea"/>
                <a:cs typeface="+mj-cs"/>
              </a:rPr>
              <a:t>Toolkit to Lead Action Planning</a:t>
            </a:r>
            <a:endParaRPr lang="en-US" dirty="0"/>
          </a:p>
        </p:txBody>
      </p:sp>
      <p:sp>
        <p:nvSpPr>
          <p:cNvPr id="3" name="Content Placeholder 2"/>
          <p:cNvSpPr>
            <a:spLocks noGrp="1"/>
          </p:cNvSpPr>
          <p:nvPr>
            <p:ph idx="1"/>
          </p:nvPr>
        </p:nvSpPr>
        <p:spPr>
          <a:xfrm>
            <a:off x="751936" y="1447800"/>
            <a:ext cx="8229600" cy="4967287"/>
          </a:xfrm>
        </p:spPr>
        <p:txBody>
          <a:bodyPr>
            <a:normAutofit/>
          </a:bodyPr>
          <a:lstStyle/>
          <a:p>
            <a:pPr lvl="1">
              <a:buFont typeface="Wingdings" panose="05000000000000000000" pitchFamily="2" charset="2"/>
              <a:buChar char="Ø"/>
            </a:pPr>
            <a:r>
              <a:rPr lang="en-US" sz="2400" dirty="0" smtClean="0">
                <a:solidFill>
                  <a:prstClr val="black"/>
                </a:solidFill>
              </a:rPr>
              <a:t>Templates and </a:t>
            </a:r>
            <a:r>
              <a:rPr lang="en-US" sz="2400" dirty="0">
                <a:solidFill>
                  <a:prstClr val="black"/>
                </a:solidFill>
              </a:rPr>
              <a:t>other Supporting Documents</a:t>
            </a:r>
          </a:p>
          <a:p>
            <a:pPr lvl="1">
              <a:buFont typeface="Wingdings" panose="05000000000000000000" pitchFamily="2" charset="2"/>
              <a:buChar char="Ø"/>
            </a:pPr>
            <a:r>
              <a:rPr lang="en-US" sz="2400" dirty="0">
                <a:solidFill>
                  <a:prstClr val="black"/>
                </a:solidFill>
              </a:rPr>
              <a:t>Understand Organizational Structure &amp; </a:t>
            </a:r>
            <a:r>
              <a:rPr lang="en-US" sz="2400" dirty="0" smtClean="0">
                <a:solidFill>
                  <a:prstClr val="black"/>
                </a:solidFill>
              </a:rPr>
              <a:t>Process </a:t>
            </a:r>
            <a:endParaRPr lang="en-US" sz="2400" dirty="0">
              <a:solidFill>
                <a:prstClr val="black"/>
              </a:solidFill>
            </a:endParaRPr>
          </a:p>
          <a:p>
            <a:pPr lvl="1">
              <a:buFont typeface="Wingdings" panose="05000000000000000000" pitchFamily="2" charset="2"/>
              <a:buChar char="Ø"/>
            </a:pPr>
            <a:r>
              <a:rPr lang="en-US" sz="2400" dirty="0">
                <a:solidFill>
                  <a:prstClr val="black"/>
                </a:solidFill>
              </a:rPr>
              <a:t>Understand Culture &amp; </a:t>
            </a:r>
            <a:r>
              <a:rPr lang="en-US" sz="2400" dirty="0" smtClean="0">
                <a:solidFill>
                  <a:prstClr val="black"/>
                </a:solidFill>
              </a:rPr>
              <a:t>Climate at UO</a:t>
            </a:r>
            <a:endParaRPr lang="en-US" sz="2400" dirty="0">
              <a:solidFill>
                <a:prstClr val="black"/>
              </a:solidFill>
            </a:endParaRPr>
          </a:p>
          <a:p>
            <a:pPr lvl="1">
              <a:buFont typeface="Wingdings" panose="05000000000000000000" pitchFamily="2" charset="2"/>
              <a:buChar char="Ø"/>
            </a:pPr>
            <a:r>
              <a:rPr lang="en-US" sz="2400" dirty="0">
                <a:solidFill>
                  <a:prstClr val="black"/>
                </a:solidFill>
              </a:rPr>
              <a:t>Identify Potential Partners (Internal/External)</a:t>
            </a:r>
          </a:p>
          <a:p>
            <a:pPr lvl="1">
              <a:buFont typeface="Wingdings" panose="05000000000000000000" pitchFamily="2" charset="2"/>
              <a:buChar char="Ø"/>
            </a:pPr>
            <a:r>
              <a:rPr lang="en-US" sz="2400" dirty="0">
                <a:solidFill>
                  <a:prstClr val="black"/>
                </a:solidFill>
              </a:rPr>
              <a:t>Community Ties (</a:t>
            </a:r>
            <a:r>
              <a:rPr lang="en-US" sz="2400" dirty="0" smtClean="0">
                <a:solidFill>
                  <a:prstClr val="black"/>
                </a:solidFill>
              </a:rPr>
              <a:t>Local, National, International)</a:t>
            </a:r>
            <a:endParaRPr lang="en-US" sz="2400" dirty="0">
              <a:solidFill>
                <a:prstClr val="black"/>
              </a:solidFill>
            </a:endParaRPr>
          </a:p>
          <a:p>
            <a:pPr lvl="1">
              <a:buFont typeface="Wingdings" panose="05000000000000000000" pitchFamily="2" charset="2"/>
              <a:buChar char="Ø"/>
            </a:pPr>
            <a:r>
              <a:rPr lang="en-US" sz="2400" dirty="0">
                <a:solidFill>
                  <a:prstClr val="black"/>
                </a:solidFill>
              </a:rPr>
              <a:t>Resources (FTE, Budget, In </a:t>
            </a:r>
            <a:r>
              <a:rPr lang="en-US" sz="2400" dirty="0" smtClean="0">
                <a:solidFill>
                  <a:prstClr val="black"/>
                </a:solidFill>
              </a:rPr>
              <a:t>Kind, Collaborations)</a:t>
            </a:r>
            <a:endParaRPr lang="en-US" sz="2400" dirty="0">
              <a:solidFill>
                <a:prstClr val="black"/>
              </a:solidFill>
            </a:endParaRPr>
          </a:p>
          <a:p>
            <a:pPr lvl="1">
              <a:buFont typeface="Wingdings" panose="05000000000000000000" pitchFamily="2" charset="2"/>
              <a:buChar char="Ø"/>
            </a:pPr>
            <a:r>
              <a:rPr lang="en-US" sz="2400" dirty="0" smtClean="0">
                <a:solidFill>
                  <a:prstClr val="black"/>
                </a:solidFill>
              </a:rPr>
              <a:t>Persuasion and communication</a:t>
            </a:r>
            <a:endParaRPr lang="en-US" sz="2400" dirty="0">
              <a:solidFill>
                <a:prstClr val="black"/>
              </a:solidFill>
            </a:endParaRPr>
          </a:p>
          <a:p>
            <a:pPr lvl="1">
              <a:buFont typeface="Wingdings" panose="05000000000000000000" pitchFamily="2" charset="2"/>
              <a:buChar char="Ø"/>
            </a:pPr>
            <a:r>
              <a:rPr lang="en-US" sz="2400" dirty="0" smtClean="0">
                <a:solidFill>
                  <a:prstClr val="black"/>
                </a:solidFill>
              </a:rPr>
              <a:t>Execute, modify, or adjust</a:t>
            </a:r>
            <a:endParaRPr lang="en-US" sz="2400" dirty="0">
              <a:solidFill>
                <a:prstClr val="black"/>
              </a:solidFill>
            </a:endParaRPr>
          </a:p>
          <a:p>
            <a:pPr lvl="1">
              <a:buFont typeface="Wingdings" panose="05000000000000000000" pitchFamily="2" charset="2"/>
              <a:buChar char="Ø"/>
            </a:pPr>
            <a:r>
              <a:rPr lang="en-US" sz="2400" dirty="0">
                <a:solidFill>
                  <a:prstClr val="black"/>
                </a:solidFill>
              </a:rPr>
              <a:t>Don’t get discouraged: look at your gains and big picture</a:t>
            </a:r>
          </a:p>
          <a:p>
            <a:pPr lvl="1">
              <a:buFont typeface="Wingdings" panose="05000000000000000000" pitchFamily="2" charset="2"/>
              <a:buChar char="Ø"/>
            </a:pPr>
            <a:r>
              <a:rPr lang="en-US" sz="2400" dirty="0">
                <a:solidFill>
                  <a:prstClr val="black"/>
                </a:solidFill>
              </a:rPr>
              <a:t>Celebrate your </a:t>
            </a:r>
            <a:r>
              <a:rPr lang="en-US" sz="2400" dirty="0" smtClean="0">
                <a:solidFill>
                  <a:prstClr val="black"/>
                </a:solidFill>
              </a:rPr>
              <a:t>wins</a:t>
            </a:r>
            <a:endParaRPr lang="en-US" sz="2400" dirty="0">
              <a:solidFill>
                <a:prstClr val="black"/>
              </a:solidFill>
            </a:endParaRPr>
          </a:p>
          <a:p>
            <a:pPr lvl="1">
              <a:buFont typeface="Wingdings" panose="05000000000000000000" pitchFamily="2" charset="2"/>
              <a:buChar char="Ø"/>
            </a:pPr>
            <a:r>
              <a:rPr lang="en-US" sz="2400" dirty="0" smtClean="0">
                <a:solidFill>
                  <a:prstClr val="black"/>
                </a:solidFill>
              </a:rPr>
              <a:t>Journey not a destination </a:t>
            </a:r>
            <a:endParaRPr lang="en-US" sz="2400" dirty="0">
              <a:solidFill>
                <a:prstClr val="black"/>
              </a:solidFill>
            </a:endParaRPr>
          </a:p>
          <a:p>
            <a:pPr lvl="1">
              <a:buFont typeface="Arial" panose="020B0604020202020204" pitchFamily="34" charset="0"/>
              <a:buChar char="•"/>
            </a:pPr>
            <a:endParaRPr lang="en-US" sz="2400" dirty="0">
              <a:solidFill>
                <a:prstClr val="black"/>
              </a:solidFill>
            </a:endParaRPr>
          </a:p>
          <a:p>
            <a:pPr marL="457200" lvl="1" indent="0">
              <a:buNone/>
            </a:pPr>
            <a:endParaRPr lang="en-US" sz="2400" dirty="0">
              <a:solidFill>
                <a:prstClr val="black"/>
              </a:solidFill>
            </a:endParaRPr>
          </a:p>
          <a:p>
            <a:pPr marL="457200" lvl="1" indent="0">
              <a:buNone/>
            </a:pPr>
            <a:endParaRPr lang="en-US" sz="2400" dirty="0">
              <a:solidFill>
                <a:prstClr val="black"/>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023081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96081" y="304800"/>
            <a:ext cx="8001000" cy="1143000"/>
          </a:xfrm>
        </p:spPr>
        <p:txBody>
          <a:bodyPr>
            <a:noAutofit/>
          </a:bodyPr>
          <a:lstStyle/>
          <a:p>
            <a:r>
              <a:rPr lang="en-US" sz="2800" dirty="0" smtClean="0"/>
              <a:t>University of Oregon </a:t>
            </a:r>
            <a:br>
              <a:rPr lang="en-US" sz="2800" dirty="0" smtClean="0"/>
            </a:br>
            <a:r>
              <a:rPr lang="en-US" sz="2400" dirty="0" smtClean="0"/>
              <a:t>Serving </a:t>
            </a:r>
            <a:r>
              <a:rPr lang="en-US" sz="2400" dirty="0"/>
              <a:t>the state, nation and world since 1876</a:t>
            </a:r>
          </a:p>
        </p:txBody>
      </p:sp>
      <p:sp>
        <p:nvSpPr>
          <p:cNvPr id="3" name="Content Placeholder 2"/>
          <p:cNvSpPr>
            <a:spLocks noGrp="1"/>
          </p:cNvSpPr>
          <p:nvPr>
            <p:ph idx="1"/>
          </p:nvPr>
        </p:nvSpPr>
        <p:spPr>
          <a:xfrm>
            <a:off x="533400" y="1487068"/>
            <a:ext cx="8229600" cy="5181600"/>
          </a:xfrm>
        </p:spPr>
        <p:txBody>
          <a:bodyPr>
            <a:noAutofit/>
          </a:bodyPr>
          <a:lstStyle/>
          <a:p>
            <a:pPr marL="0" indent="0">
              <a:buNone/>
            </a:pPr>
            <a:endParaRPr lang="en-US" sz="2000" b="1" dirty="0" smtClean="0"/>
          </a:p>
          <a:p>
            <a:pPr marL="0" indent="0">
              <a:buNone/>
            </a:pPr>
            <a:r>
              <a:rPr lang="en-US" sz="2000" b="1" dirty="0" smtClean="0"/>
              <a:t>Purpose: </a:t>
            </a:r>
            <a:r>
              <a:rPr lang="en-US" sz="2000" dirty="0" smtClean="0"/>
              <a:t>The </a:t>
            </a:r>
            <a:r>
              <a:rPr lang="en-US" sz="2000" dirty="0"/>
              <a:t>University of Oregon is a comprehensive public research university committed to exceptional teaching, discovery, and service. We work at a human scale to generate big ideas. As a community of scholars, we help individuals question critically, think logically, reason effectively, communicate </a:t>
            </a:r>
            <a:r>
              <a:rPr lang="en-US" sz="2000" dirty="0" smtClean="0"/>
              <a:t>clearly, act </a:t>
            </a:r>
            <a:r>
              <a:rPr lang="en-US" sz="2000" dirty="0"/>
              <a:t>creatively, and live </a:t>
            </a:r>
            <a:r>
              <a:rPr lang="en-US" sz="2000" dirty="0" smtClean="0"/>
              <a:t>ethically.</a:t>
            </a:r>
            <a:r>
              <a:rPr lang="en-US" sz="2000" b="1" dirty="0"/>
              <a:t> </a:t>
            </a:r>
            <a:endParaRPr lang="en-US" sz="2000" b="1" dirty="0" smtClean="0"/>
          </a:p>
          <a:p>
            <a:pPr marL="0" indent="0">
              <a:buNone/>
            </a:pPr>
            <a:endParaRPr lang="en-US" sz="2000" b="1" dirty="0"/>
          </a:p>
          <a:p>
            <a:pPr marL="0" indent="0">
              <a:buNone/>
            </a:pPr>
            <a:r>
              <a:rPr lang="en-US" sz="2000" b="1" dirty="0" smtClean="0"/>
              <a:t>Vision: </a:t>
            </a:r>
            <a:r>
              <a:rPr lang="en-US" sz="2000" dirty="0" smtClean="0"/>
              <a:t>We </a:t>
            </a:r>
            <a:r>
              <a:rPr lang="en-US" sz="2000" dirty="0"/>
              <a:t>aspire to be a preeminent and innovative public research university encompassing the humanities and arts, the natural and social sciences, and the professions. We seek to enrich the human condition through collaboration, teaching, mentoring, scholarship, experiential learning, creative inquiry, scientific discovery, outreach, and public service</a:t>
            </a:r>
            <a:endParaRPr lang="en-US" sz="2000" dirty="0" smtClean="0"/>
          </a:p>
          <a:p>
            <a:pPr marL="457200" lvl="1" indent="0">
              <a:buNone/>
            </a:pPr>
            <a:endParaRPr lang="en-US" sz="2400" dirty="0">
              <a:solidFill>
                <a:prstClr val="black"/>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221083" y="6477000"/>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9238306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74638"/>
            <a:ext cx="8001000" cy="1143000"/>
          </a:xfrm>
        </p:spPr>
        <p:txBody>
          <a:bodyPr>
            <a:normAutofit/>
          </a:bodyPr>
          <a:lstStyle/>
          <a:p>
            <a:r>
              <a:rPr lang="en-US" sz="2800" dirty="0" smtClean="0"/>
              <a:t>University of Oregon </a:t>
            </a:r>
            <a:br>
              <a:rPr lang="en-US" sz="2800" dirty="0" smtClean="0"/>
            </a:br>
            <a:r>
              <a:rPr lang="en-US" sz="2800" dirty="0" smtClean="0"/>
              <a:t> </a:t>
            </a:r>
            <a:endParaRPr lang="en-US" sz="2800" dirty="0"/>
          </a:p>
        </p:txBody>
      </p:sp>
      <p:sp>
        <p:nvSpPr>
          <p:cNvPr id="3" name="Content Placeholder 2"/>
          <p:cNvSpPr>
            <a:spLocks noGrp="1"/>
          </p:cNvSpPr>
          <p:nvPr>
            <p:ph idx="1"/>
          </p:nvPr>
        </p:nvSpPr>
        <p:spPr>
          <a:xfrm>
            <a:off x="685800" y="1669211"/>
            <a:ext cx="8115300" cy="5181600"/>
          </a:xfrm>
        </p:spPr>
        <p:txBody>
          <a:bodyPr>
            <a:noAutofit/>
          </a:bodyPr>
          <a:lstStyle/>
          <a:p>
            <a:pPr marL="0" indent="0">
              <a:buNone/>
            </a:pPr>
            <a:r>
              <a:rPr lang="en-US" sz="2400" b="1" dirty="0" smtClean="0"/>
              <a:t>Values:  </a:t>
            </a:r>
            <a:r>
              <a:rPr lang="en-US" sz="2000" dirty="0" smtClean="0"/>
              <a:t>We </a:t>
            </a:r>
            <a:r>
              <a:rPr lang="en-US" sz="2000" dirty="0"/>
              <a:t>value the passions, aspirations, individuality, and success of the students, faculty, and staff who work and learn here. We value academic freedom, creative expression, and intellectual discourse. We value our diversity and seek to foster equity and inclusion in a welcoming, safe, and respectful community. We value the unique geography, history and culture of Oregon that shapes our identity and spirit. We value our shared charge to steward resources sustainably and </a:t>
            </a:r>
            <a:r>
              <a:rPr lang="en-US" sz="2000" dirty="0" smtClean="0"/>
              <a:t>responsibly </a:t>
            </a:r>
            <a:r>
              <a:rPr lang="en-US" sz="2000" dirty="0" smtClean="0">
                <a:solidFill>
                  <a:prstClr val="black"/>
                </a:solidFill>
              </a:rPr>
              <a:t>We </a:t>
            </a:r>
            <a:r>
              <a:rPr lang="en-US" sz="2000" dirty="0">
                <a:solidFill>
                  <a:prstClr val="black"/>
                </a:solidFill>
              </a:rPr>
              <a:t>value the unique geography, history and culture of Oregon that shapes our identity and spirit</a:t>
            </a:r>
            <a:r>
              <a:rPr lang="en-US" sz="2000" dirty="0" smtClean="0">
                <a:solidFill>
                  <a:prstClr val="black"/>
                </a:solidFill>
              </a:rPr>
              <a:t>.</a:t>
            </a:r>
            <a:endParaRPr lang="en-US" sz="2000" dirty="0">
              <a:solidFill>
                <a:prstClr val="black"/>
              </a:solidFill>
            </a:endParaRP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6000" y="6176962"/>
            <a:ext cx="289560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6360016"/>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3529</TotalTime>
  <Words>1779</Words>
  <Application>Microsoft Office PowerPoint</Application>
  <PresentationFormat>On-screen Show (4:3)</PresentationFormat>
  <Paragraphs>192</Paragraphs>
  <Slides>20</Slides>
  <Notes>14</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20</vt:i4>
      </vt:variant>
    </vt:vector>
  </HeadingPairs>
  <TitlesOfParts>
    <vt:vector size="29" baseType="lpstr">
      <vt:lpstr>Arial</vt:lpstr>
      <vt:lpstr>Calibri</vt:lpstr>
      <vt:lpstr>Lucida Sans Unicode</vt:lpstr>
      <vt:lpstr>Times New Roman</vt:lpstr>
      <vt:lpstr>Verdana</vt:lpstr>
      <vt:lpstr>Wingdings</vt:lpstr>
      <vt:lpstr>Wingdings 2</vt:lpstr>
      <vt:lpstr>Wingdings 3</vt:lpstr>
      <vt:lpstr>Concourse</vt:lpstr>
      <vt:lpstr>Diversity Action Planning </vt:lpstr>
      <vt:lpstr>SUPPLEMENTAL INFORMATION For Action Planning </vt:lpstr>
      <vt:lpstr>Action Planning for Diversity, Equity, and Inclusion (APDEI)</vt:lpstr>
      <vt:lpstr>President’s Leadership Diversity Statement</vt:lpstr>
      <vt:lpstr>IDEAL Framework: A commitment to Diversity, Equity, &amp; Inclusion</vt:lpstr>
      <vt:lpstr>Required Tools to Inform  Your Action Planning</vt:lpstr>
      <vt:lpstr>Toolkit to Lead Action Planning</vt:lpstr>
      <vt:lpstr>University of Oregon  Serving the state, nation and world since 1876</vt:lpstr>
      <vt:lpstr>University of Oregon   </vt:lpstr>
      <vt:lpstr>UO Diversity Definition and Business Case for Diversity </vt:lpstr>
      <vt:lpstr>Action Planning for Diversity, Equity, and Inclusion (APDEI)</vt:lpstr>
      <vt:lpstr>Action Planning for Diversity, Equity, and Inclusion (SPDEI)</vt:lpstr>
      <vt:lpstr>  Action Planning Framework </vt:lpstr>
      <vt:lpstr>Pitfalls to Avoid In Action Planning </vt:lpstr>
      <vt:lpstr>S.M.A.R.T. Tactic Questionnaire </vt:lpstr>
      <vt:lpstr>SMART Tactics and Metrics</vt:lpstr>
      <vt:lpstr>Benchmarking</vt:lpstr>
      <vt:lpstr>Evaluation &amp; Metrics</vt:lpstr>
      <vt:lpstr>Other Informants: Data Stats, Trends, Gap Analysis &amp; Reports  </vt:lpstr>
      <vt:lpstr>Good Luck! You will do an amazing job.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Frank Garcia Jr</dc:creator>
  <cp:lastModifiedBy>Yvette Alex-Assensoh</cp:lastModifiedBy>
  <cp:revision>223</cp:revision>
  <cp:lastPrinted>2017-01-02T08:10:38Z</cp:lastPrinted>
  <dcterms:created xsi:type="dcterms:W3CDTF">2016-12-31T23:09:08Z</dcterms:created>
  <dcterms:modified xsi:type="dcterms:W3CDTF">2017-01-06T00:11:43Z</dcterms:modified>
</cp:coreProperties>
</file>