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6"/>
  </p:notesMasterIdLst>
  <p:sldIdLst>
    <p:sldId id="301" r:id="rId2"/>
    <p:sldId id="302" r:id="rId3"/>
    <p:sldId id="303" r:id="rId4"/>
    <p:sldId id="304" r:id="rId5"/>
    <p:sldId id="312" r:id="rId6"/>
    <p:sldId id="378" r:id="rId7"/>
    <p:sldId id="374" r:id="rId8"/>
    <p:sldId id="360" r:id="rId9"/>
    <p:sldId id="332" r:id="rId10"/>
    <p:sldId id="333" r:id="rId11"/>
    <p:sldId id="335" r:id="rId12"/>
    <p:sldId id="334" r:id="rId13"/>
    <p:sldId id="336" r:id="rId14"/>
    <p:sldId id="375" r:id="rId15"/>
    <p:sldId id="388" r:id="rId16"/>
    <p:sldId id="397" r:id="rId17"/>
    <p:sldId id="398" r:id="rId18"/>
    <p:sldId id="401" r:id="rId19"/>
    <p:sldId id="402" r:id="rId20"/>
    <p:sldId id="408" r:id="rId21"/>
    <p:sldId id="337" r:id="rId22"/>
    <p:sldId id="339" r:id="rId23"/>
    <p:sldId id="341" r:id="rId24"/>
    <p:sldId id="350" r:id="rId25"/>
    <p:sldId id="340" r:id="rId26"/>
    <p:sldId id="318" r:id="rId27"/>
    <p:sldId id="405" r:id="rId28"/>
    <p:sldId id="406" r:id="rId29"/>
    <p:sldId id="407" r:id="rId30"/>
    <p:sldId id="377" r:id="rId31"/>
    <p:sldId id="383" r:id="rId32"/>
    <p:sldId id="342" r:id="rId33"/>
    <p:sldId id="343" r:id="rId34"/>
    <p:sldId id="344"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9807AA-5A4A-4641-8C86-5BAB679F5DD1}">
          <p14:sldIdLst>
            <p14:sldId id="301"/>
            <p14:sldId id="302"/>
            <p14:sldId id="303"/>
            <p14:sldId id="304"/>
            <p14:sldId id="312"/>
            <p14:sldId id="378"/>
            <p14:sldId id="374"/>
            <p14:sldId id="360"/>
            <p14:sldId id="332"/>
            <p14:sldId id="333"/>
            <p14:sldId id="335"/>
            <p14:sldId id="334"/>
            <p14:sldId id="336"/>
            <p14:sldId id="375"/>
            <p14:sldId id="388"/>
            <p14:sldId id="397"/>
            <p14:sldId id="398"/>
            <p14:sldId id="401"/>
            <p14:sldId id="402"/>
            <p14:sldId id="408"/>
            <p14:sldId id="337"/>
            <p14:sldId id="339"/>
            <p14:sldId id="341"/>
            <p14:sldId id="350"/>
            <p14:sldId id="340"/>
            <p14:sldId id="318"/>
            <p14:sldId id="405"/>
            <p14:sldId id="406"/>
            <p14:sldId id="407"/>
            <p14:sldId id="377"/>
            <p14:sldId id="383"/>
            <p14:sldId id="342"/>
            <p14:sldId id="343"/>
            <p14:sldId id="344"/>
          </p14:sldIdLst>
        </p14:section>
        <p14:section name="Leslies's Updates" id="{91B7259A-D46F-4D31-BCC5-838363D5EFD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p:cViewPr varScale="1">
        <p:scale>
          <a:sx n="96" d="100"/>
          <a:sy n="96" d="100"/>
        </p:scale>
        <p:origin x="2034" y="84"/>
      </p:cViewPr>
      <p:guideLst>
        <p:guide orient="horz" pos="2160"/>
        <p:guide pos="2880"/>
      </p:guideLst>
    </p:cSldViewPr>
  </p:slideViewPr>
  <p:notesTextViewPr>
    <p:cViewPr>
      <p:scale>
        <a:sx n="1" d="1"/>
        <a:sy n="1" d="1"/>
      </p:scale>
      <p:origin x="0" y="0"/>
    </p:cViewPr>
  </p:notesTextViewPr>
  <p:sorterViewPr>
    <p:cViewPr>
      <p:scale>
        <a:sx n="100" d="100"/>
        <a:sy n="100" d="100"/>
      </p:scale>
      <p:origin x="0" y="4470"/>
    </p:cViewPr>
  </p:sorterViewPr>
  <p:notesViewPr>
    <p:cSldViewPr>
      <p:cViewPr>
        <p:scale>
          <a:sx n="90" d="100"/>
          <a:sy n="90" d="100"/>
        </p:scale>
        <p:origin x="2616" y="-13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F96CF43-DB10-4AD0-9E28-54A7CF9D1BF7}" type="datetimeFigureOut">
              <a:rPr lang="en-US" smtClean="0"/>
              <a:t>1/5/2017</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39766C13-4DB8-42B0-9F6B-0CF56B4DFBF3}" type="slidenum">
              <a:rPr lang="en-US" smtClean="0"/>
              <a:t>‹#›</a:t>
            </a:fld>
            <a:endParaRPr lang="en-US" dirty="0"/>
          </a:p>
        </p:txBody>
      </p:sp>
    </p:spTree>
    <p:extLst>
      <p:ext uri="{BB962C8B-B14F-4D97-AF65-F5344CB8AC3E}">
        <p14:creationId xmlns:p14="http://schemas.microsoft.com/office/powerpoint/2010/main" val="60815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a:t>
            </a:r>
            <a:r>
              <a:rPr lang="en-US" baseline="0" dirty="0" smtClean="0"/>
              <a:t> updated 1-3-2017 10</a:t>
            </a:r>
            <a:r>
              <a:rPr lang="en-US" baseline="0" dirty="0" smtClean="0">
                <a:sym typeface="Wingdings" panose="05000000000000000000" pitchFamily="2" charset="2"/>
              </a:rPr>
              <a:t>:00 FINAL PRESENTATION</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1</a:t>
            </a:fld>
            <a:endParaRPr lang="en-US" dirty="0"/>
          </a:p>
        </p:txBody>
      </p:sp>
    </p:spTree>
    <p:extLst>
      <p:ext uri="{BB962C8B-B14F-4D97-AF65-F5344CB8AC3E}">
        <p14:creationId xmlns:p14="http://schemas.microsoft.com/office/powerpoint/2010/main" val="224205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ready Strategies and Findings:</a:t>
            </a:r>
          </a:p>
          <a:p>
            <a:endParaRPr lang="en-US" baseline="0" dirty="0" smtClean="0"/>
          </a:p>
          <a:p>
            <a:pPr>
              <a:buFont typeface="Wingdings" panose="05000000000000000000" pitchFamily="2" charset="2"/>
              <a:buChar char="Ø"/>
            </a:pPr>
            <a:r>
              <a:rPr lang="en-US" dirty="0" smtClean="0">
                <a:solidFill>
                  <a:prstClr val="black"/>
                </a:solidFill>
              </a:rPr>
              <a:t>Did any of the shared themes surprise you?</a:t>
            </a:r>
          </a:p>
          <a:p>
            <a:pPr>
              <a:buFont typeface="Wingdings" panose="05000000000000000000" pitchFamily="2" charset="2"/>
              <a:buChar char="Ø"/>
            </a:pPr>
            <a:endParaRPr lang="en-US" dirty="0" smtClean="0">
              <a:solidFill>
                <a:prstClr val="black"/>
              </a:solidFill>
            </a:endParaRPr>
          </a:p>
          <a:p>
            <a:pPr>
              <a:buFont typeface="Wingdings" panose="05000000000000000000" pitchFamily="2" charset="2"/>
              <a:buChar char="Ø"/>
            </a:pPr>
            <a:r>
              <a:rPr lang="en-US" dirty="0" smtClean="0">
                <a:solidFill>
                  <a:prstClr val="black"/>
                </a:solidFill>
              </a:rPr>
              <a:t>Are there themes that are missing from the list?</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8122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ready Strategies and Findings:</a:t>
            </a:r>
          </a:p>
          <a:p>
            <a:endParaRPr lang="en-US" baseline="0" dirty="0" smtClean="0"/>
          </a:p>
          <a:p>
            <a:pPr>
              <a:buFont typeface="Wingdings" panose="05000000000000000000" pitchFamily="2" charset="2"/>
              <a:buChar char="Ø"/>
            </a:pPr>
            <a:r>
              <a:rPr lang="en-US" dirty="0" smtClean="0">
                <a:solidFill>
                  <a:prstClr val="black"/>
                </a:solidFill>
              </a:rPr>
              <a:t>Did any of the shared themes surprise you?</a:t>
            </a:r>
          </a:p>
          <a:p>
            <a:pPr>
              <a:buFont typeface="Wingdings" panose="05000000000000000000" pitchFamily="2" charset="2"/>
              <a:buChar char="Ø"/>
            </a:pPr>
            <a:endParaRPr lang="en-US" dirty="0" smtClean="0">
              <a:solidFill>
                <a:prstClr val="black"/>
              </a:solidFill>
            </a:endParaRPr>
          </a:p>
          <a:p>
            <a:pPr>
              <a:buFont typeface="Wingdings" panose="05000000000000000000" pitchFamily="2" charset="2"/>
              <a:buChar char="Ø"/>
            </a:pPr>
            <a:r>
              <a:rPr lang="en-US" dirty="0" smtClean="0">
                <a:solidFill>
                  <a:prstClr val="black"/>
                </a:solidFill>
              </a:rPr>
              <a:t>Are there themes that are missing from the list?</a:t>
            </a:r>
            <a:endParaRPr lang="en-US" dirty="0" smtClean="0"/>
          </a:p>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9057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Participants READ </a:t>
            </a:r>
          </a:p>
          <a:p>
            <a:endParaRPr lang="en-US" baseline="0" dirty="0" smtClean="0"/>
          </a:p>
          <a:p>
            <a:pPr>
              <a:buFont typeface="Wingdings" panose="05000000000000000000" pitchFamily="2" charset="2"/>
              <a:buChar char="Ø"/>
            </a:pPr>
            <a:r>
              <a:rPr lang="en-US" dirty="0" smtClean="0">
                <a:solidFill>
                  <a:prstClr val="black"/>
                </a:solidFill>
              </a:rPr>
              <a:t>Did any of the shared themes surprise you?</a:t>
            </a:r>
          </a:p>
          <a:p>
            <a:pPr>
              <a:buFont typeface="Wingdings" panose="05000000000000000000" pitchFamily="2" charset="2"/>
              <a:buChar char="Ø"/>
            </a:pPr>
            <a:endParaRPr lang="en-US" dirty="0" smtClean="0">
              <a:solidFill>
                <a:prstClr val="black"/>
              </a:solidFill>
            </a:endParaRPr>
          </a:p>
          <a:p>
            <a:pPr>
              <a:buFont typeface="Wingdings" panose="05000000000000000000" pitchFamily="2" charset="2"/>
              <a:buChar char="Ø"/>
            </a:pPr>
            <a:r>
              <a:rPr lang="en-US" dirty="0" smtClean="0">
                <a:solidFill>
                  <a:prstClr val="black"/>
                </a:solidFill>
              </a:rPr>
              <a:t>Are there themes that are missing from the list?</a:t>
            </a:r>
            <a:endParaRPr lang="en-US" dirty="0" smtClean="0"/>
          </a:p>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7041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Participants READ </a:t>
            </a:r>
          </a:p>
          <a:p>
            <a:endParaRPr lang="en-US" baseline="0" dirty="0" smtClean="0"/>
          </a:p>
          <a:p>
            <a:pPr>
              <a:buFont typeface="Wingdings" panose="05000000000000000000" pitchFamily="2" charset="2"/>
              <a:buChar char="Ø"/>
            </a:pPr>
            <a:r>
              <a:rPr lang="en-US" dirty="0" smtClean="0">
                <a:solidFill>
                  <a:prstClr val="black"/>
                </a:solidFill>
              </a:rPr>
              <a:t>Did any of the shared themes surprise you?</a:t>
            </a:r>
          </a:p>
          <a:p>
            <a:pPr>
              <a:buFont typeface="Wingdings" panose="05000000000000000000" pitchFamily="2" charset="2"/>
              <a:buChar char="Ø"/>
            </a:pPr>
            <a:endParaRPr lang="en-US" dirty="0" smtClean="0">
              <a:solidFill>
                <a:prstClr val="black"/>
              </a:solidFill>
            </a:endParaRPr>
          </a:p>
          <a:p>
            <a:pPr>
              <a:buFont typeface="Wingdings" panose="05000000000000000000" pitchFamily="2" charset="2"/>
              <a:buChar char="Ø"/>
            </a:pPr>
            <a:r>
              <a:rPr lang="en-US" dirty="0" smtClean="0">
                <a:solidFill>
                  <a:prstClr val="black"/>
                </a:solidFill>
              </a:rPr>
              <a:t>Are there themes that are missing from the list?</a:t>
            </a:r>
            <a:endParaRPr lang="en-US" dirty="0" smtClean="0"/>
          </a:p>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4647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-Diversity</a:t>
            </a:r>
            <a:r>
              <a:rPr lang="en-US" baseline="0" dirty="0" smtClean="0"/>
              <a:t> and Equity Kitchen Sink – Creativity &amp; Innovation </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14</a:t>
            </a:fld>
            <a:endParaRPr lang="en-US" dirty="0"/>
          </a:p>
        </p:txBody>
      </p:sp>
    </p:spTree>
    <p:extLst>
      <p:ext uri="{BB962C8B-B14F-4D97-AF65-F5344CB8AC3E}">
        <p14:creationId xmlns:p14="http://schemas.microsoft.com/office/powerpoint/2010/main" val="102194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smtClean="0"/>
              <a:t>The four</a:t>
            </a:r>
            <a:r>
              <a:rPr lang="en-US" baseline="0" dirty="0" smtClean="0"/>
              <a:t> slides will focus on the actual action and planning process and required framework and tools required to help you launch your Action Planning. </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This slide- allows you to view the framework to understand how to proceed with your planning. This condenses the Executive Summary, Tactics/Measures, and Resources. </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16</a:t>
            </a:fld>
            <a:endParaRPr lang="en-US" dirty="0"/>
          </a:p>
        </p:txBody>
      </p:sp>
    </p:spTree>
    <p:extLst>
      <p:ext uri="{BB962C8B-B14F-4D97-AF65-F5344CB8AC3E}">
        <p14:creationId xmlns:p14="http://schemas.microsoft.com/office/powerpoint/2010/main" val="414947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slide make reference to the Structure of the UO Diversity Action Template- High level information on what to expect on the structure, types of evaluation and metrics expected, and expectations.  We have prepared an extended timeline with more details on outcomes. </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17</a:t>
            </a:fld>
            <a:endParaRPr lang="en-US" dirty="0"/>
          </a:p>
        </p:txBody>
      </p:sp>
    </p:spTree>
    <p:extLst>
      <p:ext uri="{BB962C8B-B14F-4D97-AF65-F5344CB8AC3E}">
        <p14:creationId xmlns:p14="http://schemas.microsoft.com/office/powerpoint/2010/main" val="4258009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smtClean="0"/>
              <a:t>I mentioned SMART Tactics</a:t>
            </a:r>
            <a:r>
              <a:rPr lang="en-US" baseline="0" dirty="0" smtClean="0"/>
              <a:t> – Here is the tool </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dirty="0" smtClean="0"/>
              <a:t>In</a:t>
            </a:r>
            <a:r>
              <a:rPr lang="en-US" baseline="0" dirty="0" smtClean="0"/>
              <a:t> preparation to draft  your Action Plans- You are asked to </a:t>
            </a:r>
            <a:r>
              <a:rPr lang="en-US" dirty="0" smtClean="0"/>
              <a:t>Use</a:t>
            </a:r>
            <a:r>
              <a:rPr lang="en-US" baseline="0" dirty="0" smtClean="0"/>
              <a:t> the Smart Tactics Tool as displayed in this slide. Pretty self explanatory.    </a:t>
            </a:r>
          </a:p>
          <a:p>
            <a:pPr marL="0" indent="0">
              <a:buFont typeface="Wingdings" panose="05000000000000000000" pitchFamily="2" charset="2"/>
              <a:buNone/>
            </a:pPr>
            <a:endParaRPr lang="en-US" dirty="0" smtClean="0"/>
          </a:p>
          <a:p>
            <a:pPr marL="171450" indent="-171450">
              <a:buFont typeface="Wingdings" panose="05000000000000000000" pitchFamily="2" charset="2"/>
              <a:buChar char="q"/>
            </a:pPr>
            <a:r>
              <a:rPr lang="en-US" sz="1200" b="0" i="0" u="none" strike="noStrike" kern="1200" baseline="0" dirty="0" smtClean="0">
                <a:solidFill>
                  <a:schemeClr val="tx1"/>
                </a:solidFill>
                <a:latin typeface="+mn-lt"/>
                <a:ea typeface="+mn-ea"/>
                <a:cs typeface="+mn-cs"/>
              </a:rPr>
              <a:t>Goals should be achievable; they should stretch you slightly so you feel challenged, but defined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well enough so that you can achieve them. You must possess the appropriate knowledge, skills,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abilities needed to achieve the goal.</a:t>
            </a:r>
          </a:p>
          <a:p>
            <a:pPr marL="0" indent="0">
              <a:buFont typeface="Wingdings" panose="05000000000000000000" pitchFamily="2" charset="2"/>
              <a:buNone/>
            </a:pPr>
            <a:endParaRPr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q"/>
            </a:pPr>
            <a:r>
              <a:rPr lang="en-US" sz="1200" b="0" i="0" u="none" strike="noStrike" kern="1200" baseline="0" dirty="0" smtClean="0">
                <a:solidFill>
                  <a:schemeClr val="tx1"/>
                </a:solidFill>
                <a:latin typeface="+mn-lt"/>
                <a:ea typeface="+mn-ea"/>
                <a:cs typeface="+mn-cs"/>
              </a:rPr>
              <a:t>You can meet most any goal when you plan your steps wisely and establish a timeframe that allows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to carry out those steps. As you carry out the steps, you can achieve goals that may have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seemed impossible.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concept of writing S.M.A.R.T. goals is very important for accomplishing</a:t>
            </a:r>
          </a:p>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2836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smtClean="0"/>
              <a:t>We</a:t>
            </a:r>
            <a:r>
              <a:rPr lang="en-US" baseline="0" dirty="0" smtClean="0"/>
              <a:t> have a short period of time to think, draft, and finalize the Action Plans</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Work Backwards on the time line- I prepared a more detailed example</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Engage the Team from planning to implementation </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Need help? Please ask…</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20</a:t>
            </a:fld>
            <a:endParaRPr lang="en-US" dirty="0"/>
          </a:p>
        </p:txBody>
      </p:sp>
    </p:spTree>
    <p:extLst>
      <p:ext uri="{BB962C8B-B14F-4D97-AF65-F5344CB8AC3E}">
        <p14:creationId xmlns:p14="http://schemas.microsoft.com/office/powerpoint/2010/main" val="32105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LG</a:t>
            </a:r>
          </a:p>
          <a:p>
            <a:r>
              <a:rPr lang="en-US" dirty="0" smtClean="0"/>
              <a:t>Introduction to UO Diversity</a:t>
            </a:r>
            <a:r>
              <a:rPr lang="en-US" baseline="0" dirty="0" smtClean="0"/>
              <a:t> Action Plan Template </a:t>
            </a:r>
          </a:p>
          <a:p>
            <a:r>
              <a:rPr lang="en-US" baseline="0" dirty="0" smtClean="0"/>
              <a:t>We have prepopulated 3 of the 4 Goals </a:t>
            </a:r>
          </a:p>
          <a:p>
            <a:r>
              <a:rPr lang="en-US" baseline="0" dirty="0" smtClean="0"/>
              <a:t>We will walk thru three of the templates </a:t>
            </a:r>
          </a:p>
          <a:p>
            <a:r>
              <a:rPr lang="en-US" baseline="0" dirty="0" smtClean="0"/>
              <a:t>Ask the team to work jointly together in completing Goal #3</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21</a:t>
            </a:fld>
            <a:endParaRPr lang="en-US" dirty="0"/>
          </a:p>
        </p:txBody>
      </p:sp>
    </p:spTree>
    <p:extLst>
      <p:ext uri="{BB962C8B-B14F-4D97-AF65-F5344CB8AC3E}">
        <p14:creationId xmlns:p14="http://schemas.microsoft.com/office/powerpoint/2010/main" val="44747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Garcia &amp; Associates,</a:t>
            </a:r>
          </a:p>
          <a:p>
            <a:r>
              <a:rPr lang="en-US" dirty="0" smtClean="0"/>
              <a:t>Small</a:t>
            </a:r>
            <a:r>
              <a:rPr lang="en-US" baseline="0" dirty="0" smtClean="0"/>
              <a:t> Firm working on Diversity, Equity, Inclusion for more than two decades</a:t>
            </a:r>
          </a:p>
          <a:p>
            <a:r>
              <a:rPr lang="en-US" baseline="0" dirty="0" smtClean="0"/>
              <a:t>Honored to work the University of Oregon in assisting to helping  move forward to advance DEI</a:t>
            </a:r>
          </a:p>
          <a:p>
            <a:r>
              <a:rPr lang="en-US" dirty="0" smtClean="0"/>
              <a:t>Introduction</a:t>
            </a:r>
            <a:r>
              <a:rPr lang="en-US" baseline="0" dirty="0" smtClean="0"/>
              <a:t> Diversity, Equity, &amp; Inclusion </a:t>
            </a:r>
          </a:p>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1130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FG</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1159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LG</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23</a:t>
            </a:fld>
            <a:endParaRPr lang="en-US" dirty="0"/>
          </a:p>
        </p:txBody>
      </p:sp>
    </p:spTree>
    <p:extLst>
      <p:ext uri="{BB962C8B-B14F-4D97-AF65-F5344CB8AC3E}">
        <p14:creationId xmlns:p14="http://schemas.microsoft.com/office/powerpoint/2010/main" val="4052816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FG</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24</a:t>
            </a:fld>
            <a:endParaRPr lang="en-US" dirty="0"/>
          </a:p>
        </p:txBody>
      </p:sp>
    </p:spTree>
    <p:extLst>
      <p:ext uri="{BB962C8B-B14F-4D97-AF65-F5344CB8AC3E}">
        <p14:creationId xmlns:p14="http://schemas.microsoft.com/office/powerpoint/2010/main" val="3490730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ask Leaders to READ the Main Goals for Group </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25</a:t>
            </a:fld>
            <a:endParaRPr lang="en-US" dirty="0"/>
          </a:p>
        </p:txBody>
      </p:sp>
    </p:spTree>
    <p:extLst>
      <p:ext uri="{BB962C8B-B14F-4D97-AF65-F5344CB8AC3E}">
        <p14:creationId xmlns:p14="http://schemas.microsoft.com/office/powerpoint/2010/main" val="2749070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LG</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26</a:t>
            </a:fld>
            <a:endParaRPr lang="en-US" dirty="0"/>
          </a:p>
        </p:txBody>
      </p:sp>
    </p:spTree>
    <p:extLst>
      <p:ext uri="{BB962C8B-B14F-4D97-AF65-F5344CB8AC3E}">
        <p14:creationId xmlns:p14="http://schemas.microsoft.com/office/powerpoint/2010/main" val="229432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27</a:t>
            </a:fld>
            <a:endParaRPr lang="en-US" dirty="0"/>
          </a:p>
        </p:txBody>
      </p:sp>
    </p:spTree>
    <p:extLst>
      <p:ext uri="{BB962C8B-B14F-4D97-AF65-F5344CB8AC3E}">
        <p14:creationId xmlns:p14="http://schemas.microsoft.com/office/powerpoint/2010/main" val="406822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28</a:t>
            </a:fld>
            <a:endParaRPr lang="en-US" dirty="0"/>
          </a:p>
        </p:txBody>
      </p:sp>
    </p:spTree>
    <p:extLst>
      <p:ext uri="{BB962C8B-B14F-4D97-AF65-F5344CB8AC3E}">
        <p14:creationId xmlns:p14="http://schemas.microsoft.com/office/powerpoint/2010/main" val="406822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29</a:t>
            </a:fld>
            <a:endParaRPr lang="en-US" dirty="0"/>
          </a:p>
        </p:txBody>
      </p:sp>
    </p:spTree>
    <p:extLst>
      <p:ext uri="{BB962C8B-B14F-4D97-AF65-F5344CB8AC3E}">
        <p14:creationId xmlns:p14="http://schemas.microsoft.com/office/powerpoint/2010/main" val="406822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30</a:t>
            </a:fld>
            <a:endParaRPr lang="en-US" dirty="0"/>
          </a:p>
        </p:txBody>
      </p:sp>
    </p:spTree>
    <p:extLst>
      <p:ext uri="{BB962C8B-B14F-4D97-AF65-F5344CB8AC3E}">
        <p14:creationId xmlns:p14="http://schemas.microsoft.com/office/powerpoint/2010/main" val="424815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Leaders</a:t>
            </a:r>
            <a:r>
              <a:rPr lang="en-US" baseline="0" dirty="0" smtClean="0"/>
              <a:t> take what you learned today: resources and tools. Find common ground to lead others in your diversity planning.  The work of Action Planning is not daunting -  Perhaps, time intensive but you will each be proud of your work by March 17</a:t>
            </a:r>
            <a:r>
              <a:rPr lang="en-US" baseline="30000" dirty="0" smtClean="0"/>
              <a:t>th</a:t>
            </a:r>
            <a:r>
              <a:rPr lang="en-US" baseline="0" dirty="0" smtClean="0"/>
              <a:t>, 2017.  We have listed multiple resources and have handouts for you to take with you.  We will make ourselves available to schedule time with you and help you cross the finish line. </a:t>
            </a: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31</a:t>
            </a:fld>
            <a:endParaRPr lang="en-US" dirty="0"/>
          </a:p>
        </p:txBody>
      </p:sp>
    </p:spTree>
    <p:extLst>
      <p:ext uri="{BB962C8B-B14F-4D97-AF65-F5344CB8AC3E}">
        <p14:creationId xmlns:p14="http://schemas.microsoft.com/office/powerpoint/2010/main" val="424815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smtClean="0"/>
              <a:t>Solution</a:t>
            </a:r>
            <a:r>
              <a:rPr lang="en-US" baseline="0" dirty="0" smtClean="0"/>
              <a:t> Driven, Performance, and Problem Solving to improve organizational delivery.</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Leads to Innovation, Creativity, and Maximizing Efforts.</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Learning to work productively across differences </a:t>
            </a:r>
          </a:p>
          <a:p>
            <a:pPr marL="171450" indent="-171450">
              <a:buFont typeface="Wingdings" panose="05000000000000000000" pitchFamily="2" charset="2"/>
              <a:buChar char="q"/>
            </a:pPr>
            <a:endParaRPr lang="en-US" baseline="0" dirty="0" smtClean="0"/>
          </a:p>
          <a:p>
            <a:pPr marL="171450" indent="-171450">
              <a:buFont typeface="Wingdings" panose="05000000000000000000" pitchFamily="2" charset="2"/>
              <a:buChar char="q"/>
            </a:pPr>
            <a:r>
              <a:rPr lang="en-US" baseline="0" dirty="0" smtClean="0"/>
              <a:t>Align to the Mission </a:t>
            </a:r>
          </a:p>
          <a:p>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3762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aseline="0" dirty="0" smtClean="0"/>
              <a:t>We have been asked to come to this meeting to help prepare you for Diversity Action Planning</a:t>
            </a:r>
          </a:p>
          <a:p>
            <a:pPr marL="171450" indent="-171450">
              <a:buFont typeface="Wingdings" panose="05000000000000000000" pitchFamily="2" charset="2"/>
              <a:buChar char="q"/>
            </a:pPr>
            <a:r>
              <a:rPr lang="en-US" baseline="0" dirty="0" smtClean="0"/>
              <a:t>There is a lot of information to cover which includes these items listed </a:t>
            </a:r>
            <a:r>
              <a:rPr lang="en-US" dirty="0" smtClean="0"/>
              <a:t>on </a:t>
            </a:r>
            <a:r>
              <a:rPr lang="en-US" baseline="0" dirty="0" smtClean="0"/>
              <a:t>this slide and others to help create understanding</a:t>
            </a:r>
            <a:r>
              <a:rPr lang="en-US" dirty="0" smtClean="0"/>
              <a:t> and </a:t>
            </a:r>
            <a:r>
              <a:rPr lang="en-US" baseline="0" dirty="0" smtClean="0"/>
              <a:t>a base line.</a:t>
            </a:r>
          </a:p>
          <a:p>
            <a:pPr marL="171450" indent="-171450">
              <a:buFont typeface="Wingdings" panose="05000000000000000000" pitchFamily="2" charset="2"/>
              <a:buChar char="q"/>
            </a:pPr>
            <a:r>
              <a:rPr lang="en-US" baseline="0" dirty="0" smtClean="0"/>
              <a:t>Key and Required Tools for Action Planning include: mission, vision, values, and other pieces of information to inform and guide</a:t>
            </a:r>
            <a:r>
              <a:rPr lang="en-US" dirty="0" smtClean="0"/>
              <a:t> the process.</a:t>
            </a:r>
            <a:r>
              <a:rPr lang="en-US" dirty="0"/>
              <a:t> </a:t>
            </a:r>
            <a:endParaRPr lang="en-US" dirty="0" smtClean="0"/>
          </a:p>
          <a:p>
            <a:pPr marL="171450" indent="-171450">
              <a:buFont typeface="Wingdings" panose="05000000000000000000" pitchFamily="2" charset="2"/>
              <a:buChar char="q"/>
            </a:pPr>
            <a:r>
              <a:rPr lang="en-US" dirty="0" smtClean="0"/>
              <a:t>We </a:t>
            </a:r>
            <a:r>
              <a:rPr lang="en-US" dirty="0"/>
              <a:t>have created two sets of slides to guide your diversity action planning. More details provided in the second set for you to share with your team members</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aseline="0" dirty="0" smtClean="0"/>
              <a:t>Our goal within the next two hours is to have dialogue, connection, and work together in</a:t>
            </a:r>
            <a:r>
              <a:rPr lang="en-US" dirty="0" smtClean="0"/>
              <a:t> </a:t>
            </a:r>
            <a:r>
              <a:rPr lang="en-US" baseline="0" dirty="0" smtClean="0"/>
              <a:t>better understanding the process of</a:t>
            </a:r>
            <a:r>
              <a:rPr lang="en-US" dirty="0" smtClean="0"/>
              <a:t>  Action Planning.</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aseline="0" dirty="0" smtClean="0"/>
              <a:t>Our goal is to guide your understanding of what is being asked of</a:t>
            </a:r>
            <a:r>
              <a:rPr lang="en-US" dirty="0" smtClean="0"/>
              <a:t> you by your President.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aseline="0" dirty="0" smtClean="0"/>
              <a:t>Too much to covers in a short period of time and will be operating at a higher level.  We will make ourselves available thru</a:t>
            </a:r>
            <a:r>
              <a:rPr lang="en-US" dirty="0" smtClean="0"/>
              <a:t> out the process.</a:t>
            </a:r>
            <a:r>
              <a:rPr lang="en-US" dirty="0">
                <a:solidFill>
                  <a:prstClr val="black"/>
                </a:solidFill>
              </a:rPr>
              <a:t> </a:t>
            </a:r>
            <a:endParaRPr lang="en-US" dirty="0" smtClean="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smtClean="0">
                <a:solidFill>
                  <a:prstClr val="black"/>
                </a:solidFill>
              </a:rPr>
              <a:t>Planning </a:t>
            </a:r>
            <a:r>
              <a:rPr lang="en-US" dirty="0">
                <a:solidFill>
                  <a:prstClr val="black"/>
                </a:solidFill>
              </a:rPr>
              <a:t>Action Plans can be intensive and time consuming but if you have a great team, resources, and support you can move quicker.  </a:t>
            </a:r>
            <a:endParaRPr lang="en-US" baseline="0" dirty="0" smtClean="0"/>
          </a:p>
          <a:p>
            <a:pPr marL="171450" indent="-171450">
              <a:buFont typeface="Wingdings" panose="05000000000000000000" pitchFamily="2" charset="2"/>
              <a:buChar char="q"/>
            </a:pPr>
            <a:r>
              <a:rPr lang="en-US" baseline="0" dirty="0" smtClean="0"/>
              <a:t>My experience in Diversity Action Planning includes creating institutional plus unit</a:t>
            </a:r>
            <a:r>
              <a:rPr lang="en-US" dirty="0" smtClean="0"/>
              <a:t> based plans at institutions of higher education, non profits, and companies.  Every plan is unique based </a:t>
            </a:r>
            <a:r>
              <a:rPr lang="en-US" baseline="0" dirty="0" smtClean="0"/>
              <a:t>on circumstances, situations, budget, and other factors but the</a:t>
            </a:r>
            <a:r>
              <a:rPr lang="en-US" dirty="0" smtClean="0"/>
              <a:t> common thread for a successful plan is Executive Leadership Commitment. This is supported also by the literature. </a:t>
            </a:r>
          </a:p>
        </p:txBody>
      </p:sp>
      <p:sp>
        <p:nvSpPr>
          <p:cNvPr id="4" name="Slide Number Placeholder 3"/>
          <p:cNvSpPr>
            <a:spLocks noGrp="1"/>
          </p:cNvSpPr>
          <p:nvPr>
            <p:ph type="sldNum" sz="quarter" idx="10"/>
          </p:nvPr>
        </p:nvSpPr>
        <p:spPr/>
        <p:txBody>
          <a:bodyPr/>
          <a:lstStyle/>
          <a:p>
            <a:fld id="{39766C13-4DB8-42B0-9F6B-0CF56B4DFBF3}" type="slidenum">
              <a:rPr lang="en-US" smtClean="0"/>
              <a:t>4</a:t>
            </a:fld>
            <a:endParaRPr lang="en-US" dirty="0"/>
          </a:p>
        </p:txBody>
      </p:sp>
    </p:spTree>
    <p:extLst>
      <p:ext uri="{BB962C8B-B14F-4D97-AF65-F5344CB8AC3E}">
        <p14:creationId xmlns:p14="http://schemas.microsoft.com/office/powerpoint/2010/main" val="107001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of Success by</a:t>
            </a:r>
            <a:r>
              <a:rPr lang="en-US" baseline="0" dirty="0" smtClean="0"/>
              <a:t> Leadership and Teams, Relevance, and Importance to Action Planning. </a:t>
            </a:r>
          </a:p>
          <a:p>
            <a:endParaRPr lang="en-US" baseline="0" dirty="0" smtClean="0"/>
          </a:p>
          <a:p>
            <a:r>
              <a:rPr lang="en-US" baseline="0" dirty="0" smtClean="0"/>
              <a:t>Experience in Action/Strategic Planning (50 plus at OHSU alone) plus worked with others to lead them with their plans. Where here to tell you even though there is a short period of time to draft an action plan – it can be done.    In my experience, it is dependent on the leader and the team leaders plus how much time, effort, and importance they place on the planning and writing. </a:t>
            </a:r>
          </a:p>
        </p:txBody>
      </p:sp>
      <p:sp>
        <p:nvSpPr>
          <p:cNvPr id="4" name="Slide Number Placeholder 3"/>
          <p:cNvSpPr>
            <a:spLocks noGrp="1"/>
          </p:cNvSpPr>
          <p:nvPr>
            <p:ph type="sldNum" sz="quarter" idx="10"/>
          </p:nvPr>
        </p:nvSpPr>
        <p:spPr/>
        <p:txBody>
          <a:bodyPr/>
          <a:lstStyle/>
          <a:p>
            <a:fld id="{39766C13-4DB8-42B0-9F6B-0CF56B4DFBF3}" type="slidenum">
              <a:rPr lang="en-US" smtClean="0"/>
              <a:t>5</a:t>
            </a:fld>
            <a:endParaRPr lang="en-US" dirty="0"/>
          </a:p>
        </p:txBody>
      </p:sp>
    </p:spTree>
    <p:extLst>
      <p:ext uri="{BB962C8B-B14F-4D97-AF65-F5344CB8AC3E}">
        <p14:creationId xmlns:p14="http://schemas.microsoft.com/office/powerpoint/2010/main" val="165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us launched –</a:t>
            </a:r>
            <a:r>
              <a:rPr lang="en-US" baseline="0" dirty="0" smtClean="0"/>
              <a:t> We will be asking all members in the room to participate in a group activity. </a:t>
            </a:r>
          </a:p>
          <a:p>
            <a:endParaRPr lang="en-US" baseline="0" dirty="0" smtClean="0"/>
          </a:p>
          <a:p>
            <a:pPr marL="171450" indent="-171450">
              <a:buFont typeface="Wingdings" panose="05000000000000000000" pitchFamily="2" charset="2"/>
              <a:buChar char="q"/>
            </a:pPr>
            <a:r>
              <a:rPr lang="en-US" baseline="0" dirty="0" smtClean="0"/>
              <a:t>Titled- </a:t>
            </a:r>
            <a:r>
              <a:rPr lang="en-US" dirty="0" smtClean="0"/>
              <a:t>Finding</a:t>
            </a:r>
            <a:r>
              <a:rPr lang="en-US" baseline="0" dirty="0" smtClean="0"/>
              <a:t> Common Ground - 10 Minute Group Activity </a:t>
            </a:r>
          </a:p>
          <a:p>
            <a:pPr marL="171450" indent="-171450">
              <a:buFont typeface="Wingdings" panose="05000000000000000000" pitchFamily="2" charset="2"/>
              <a:buChar char="q"/>
            </a:pPr>
            <a:r>
              <a:rPr lang="en-US" baseline="0" dirty="0" smtClean="0"/>
              <a:t>Individuals will be given instructions –Breaking of the Ice while coming together. </a:t>
            </a:r>
          </a:p>
          <a:p>
            <a:pPr marL="171450" indent="-171450">
              <a:buFont typeface="Wingdings" panose="05000000000000000000" pitchFamily="2" charset="2"/>
              <a:buChar char="q"/>
            </a:pPr>
            <a:r>
              <a:rPr lang="en-US" baseline="0" dirty="0" smtClean="0"/>
              <a:t>This activity will help them bond and feel warm and cozy by opening up to begin “dialogue” and commonality. </a:t>
            </a:r>
          </a:p>
        </p:txBody>
      </p:sp>
      <p:sp>
        <p:nvSpPr>
          <p:cNvPr id="4" name="Slide Number Placeholder 3"/>
          <p:cNvSpPr>
            <a:spLocks noGrp="1"/>
          </p:cNvSpPr>
          <p:nvPr>
            <p:ph type="sldNum" sz="quarter" idx="10"/>
          </p:nvPr>
        </p:nvSpPr>
        <p:spPr/>
        <p:txBody>
          <a:bodyPr/>
          <a:lstStyle/>
          <a:p>
            <a:fld id="{39766C13-4DB8-42B0-9F6B-0CF56B4DFBF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9073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Bring group back together- 5 Minute Discussion</a:t>
            </a:r>
          </a:p>
        </p:txBody>
      </p:sp>
      <p:sp>
        <p:nvSpPr>
          <p:cNvPr id="4" name="Slide Number Placeholder 3"/>
          <p:cNvSpPr>
            <a:spLocks noGrp="1"/>
          </p:cNvSpPr>
          <p:nvPr>
            <p:ph type="sldNum" sz="quarter" idx="10"/>
          </p:nvPr>
        </p:nvSpPr>
        <p:spPr/>
        <p:txBody>
          <a:bodyPr/>
          <a:lstStyle/>
          <a:p>
            <a:fld id="{39766C13-4DB8-42B0-9F6B-0CF56B4DFBF3}" type="slidenum">
              <a:rPr lang="en-US" smtClean="0"/>
              <a:t>7</a:t>
            </a:fld>
            <a:endParaRPr lang="en-US" dirty="0"/>
          </a:p>
        </p:txBody>
      </p:sp>
    </p:spTree>
    <p:extLst>
      <p:ext uri="{BB962C8B-B14F-4D97-AF65-F5344CB8AC3E}">
        <p14:creationId xmlns:p14="http://schemas.microsoft.com/office/powerpoint/2010/main" val="349073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built common ground let’s discuss some key findings to assist in your action planning process. </a:t>
            </a:r>
          </a:p>
          <a:p>
            <a:endParaRPr lang="en-US" sz="1200" baseline="0" dirty="0" smtClean="0">
              <a:solidFill>
                <a:prstClr val="black"/>
              </a:solidFill>
            </a:endParaRPr>
          </a:p>
          <a:p>
            <a:r>
              <a:rPr lang="en-US" sz="1200" dirty="0" smtClean="0">
                <a:solidFill>
                  <a:prstClr val="black"/>
                </a:solidFill>
              </a:rPr>
              <a:t>Confidential Conversations about perceived strengths and weaknesses</a:t>
            </a:r>
          </a:p>
          <a:p>
            <a:pPr>
              <a:buFont typeface="Wingdings" panose="05000000000000000000" pitchFamily="2" charset="2"/>
              <a:buChar char="Ø"/>
            </a:pPr>
            <a:r>
              <a:rPr lang="en-US" sz="1200" dirty="0" smtClean="0">
                <a:solidFill>
                  <a:prstClr val="black"/>
                </a:solidFill>
              </a:rPr>
              <a:t>Insight and Direction</a:t>
            </a:r>
            <a:r>
              <a:rPr lang="en-US" sz="1200" baseline="0" dirty="0" smtClean="0">
                <a:solidFill>
                  <a:prstClr val="black"/>
                </a:solidFill>
              </a:rPr>
              <a:t> to next steps in your action planning </a:t>
            </a:r>
          </a:p>
          <a:p>
            <a:pPr>
              <a:buFont typeface="Wingdings" panose="05000000000000000000" pitchFamily="2" charset="2"/>
              <a:buChar char="Ø"/>
            </a:pPr>
            <a:r>
              <a:rPr lang="en-US" sz="1200" baseline="0" dirty="0" smtClean="0">
                <a:solidFill>
                  <a:prstClr val="black"/>
                </a:solidFill>
              </a:rPr>
              <a:t>Key informants to help you understand what some of you in this room shared with us in either a group or individual meeting.   Some we recognize, did not have an opportunity to meet with prior to today.  </a:t>
            </a:r>
          </a:p>
          <a:p>
            <a:pPr>
              <a:buFont typeface="Wingdings" panose="05000000000000000000" pitchFamily="2" charset="2"/>
              <a:buChar char="Ø"/>
            </a:pPr>
            <a:r>
              <a:rPr lang="en-US" sz="1200" baseline="0" dirty="0" smtClean="0">
                <a:solidFill>
                  <a:prstClr val="black"/>
                </a:solidFill>
              </a:rPr>
              <a:t>That being said, many individuals repeated multiple themes as listed.</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39766C13-4DB8-42B0-9F6B-0CF56B4DFBF3}" type="slidenum">
              <a:rPr lang="en-US" smtClean="0"/>
              <a:t>8</a:t>
            </a:fld>
            <a:endParaRPr lang="en-US" dirty="0"/>
          </a:p>
        </p:txBody>
      </p:sp>
    </p:spTree>
    <p:extLst>
      <p:ext uri="{BB962C8B-B14F-4D97-AF65-F5344CB8AC3E}">
        <p14:creationId xmlns:p14="http://schemas.microsoft.com/office/powerpoint/2010/main" val="10219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ready Strategies and Findings:</a:t>
            </a:r>
          </a:p>
          <a:p>
            <a:endParaRPr lang="en-US" baseline="0" dirty="0" smtClean="0"/>
          </a:p>
          <a:p>
            <a:pPr>
              <a:buFont typeface="Wingdings" panose="05000000000000000000" pitchFamily="2" charset="2"/>
              <a:buChar char="Ø"/>
            </a:pPr>
            <a:r>
              <a:rPr lang="en-US" dirty="0" smtClean="0">
                <a:solidFill>
                  <a:prstClr val="black"/>
                </a:solidFill>
              </a:rPr>
              <a:t>Did any of the shared themes surprise you?</a:t>
            </a:r>
          </a:p>
          <a:p>
            <a:pPr>
              <a:buFont typeface="Wingdings" panose="05000000000000000000" pitchFamily="2" charset="2"/>
              <a:buChar char="Ø"/>
            </a:pPr>
            <a:endParaRPr lang="en-US" dirty="0" smtClean="0">
              <a:solidFill>
                <a:prstClr val="black"/>
              </a:solidFill>
            </a:endParaRPr>
          </a:p>
          <a:p>
            <a:pPr>
              <a:buFont typeface="Wingdings" panose="05000000000000000000" pitchFamily="2" charset="2"/>
              <a:buChar char="Ø"/>
            </a:pPr>
            <a:r>
              <a:rPr lang="en-US" dirty="0" smtClean="0">
                <a:solidFill>
                  <a:prstClr val="black"/>
                </a:solidFill>
              </a:rPr>
              <a:t>Are there themes that are missing from the list?</a:t>
            </a:r>
            <a:br>
              <a:rPr lang="en-US" dirty="0" smtClean="0">
                <a:solidFill>
                  <a:prstClr val="black"/>
                </a:solidFill>
              </a:rPr>
            </a:br>
            <a:endParaRPr lang="en-US" dirty="0"/>
          </a:p>
        </p:txBody>
      </p:sp>
      <p:sp>
        <p:nvSpPr>
          <p:cNvPr id="4" name="Slide Number Placeholder 3"/>
          <p:cNvSpPr>
            <a:spLocks noGrp="1"/>
          </p:cNvSpPr>
          <p:nvPr>
            <p:ph type="sldNum" sz="quarter" idx="10"/>
          </p:nvPr>
        </p:nvSpPr>
        <p:spPr/>
        <p:txBody>
          <a:bodyPr/>
          <a:lstStyle/>
          <a:p>
            <a:fld id="{39766C13-4DB8-42B0-9F6B-0CF56B4DFBF3}" type="slidenum">
              <a:rPr lang="en-US" smtClean="0"/>
              <a:t>9</a:t>
            </a:fld>
            <a:endParaRPr lang="en-US" dirty="0"/>
          </a:p>
        </p:txBody>
      </p:sp>
    </p:spTree>
    <p:extLst>
      <p:ext uri="{BB962C8B-B14F-4D97-AF65-F5344CB8AC3E}">
        <p14:creationId xmlns:p14="http://schemas.microsoft.com/office/powerpoint/2010/main" val="2134553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O 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189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6C00CE1-1AB7-9946-9680-C420ED186DB0}" type="datetimeFigureOut">
              <a:rPr lang="en-US" smtClean="0">
                <a:solidFill>
                  <a:prstClr val="black">
                    <a:tint val="75000"/>
                  </a:prstClr>
                </a:solidFill>
              </a:rPr>
              <a:pPr/>
              <a:t>1/5/2017</a:t>
            </a:fld>
            <a:endParaRPr lang="en-US" dirty="0">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7725F17-0D5D-5A4D-ACBB-B9B0FBA5D269}"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457200"/>
            <a:fld id="{56C00CE1-1AB7-9946-9680-C420ED186DB0}" type="datetimeFigureOut">
              <a:rPr lang="en-US" smtClean="0">
                <a:solidFill>
                  <a:prstClr val="black">
                    <a:tint val="75000"/>
                  </a:prstClr>
                </a:solidFill>
              </a:rPr>
              <a:pPr defTabSz="457200"/>
              <a:t>1/5/2017</a:t>
            </a:fld>
            <a:endParaRPr lang="en-US" dirty="0">
              <a:solidFill>
                <a:prstClr val="black">
                  <a:tint val="75000"/>
                </a:prst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457200"/>
            <a:endParaRPr lang="en-US" dirty="0">
              <a:solidFill>
                <a:prstClr val="black">
                  <a:tint val="75000"/>
                </a:prst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457200"/>
            <a:fld id="{47725F17-0D5D-5A4D-ACBB-B9B0FBA5D269}" type="slidenum">
              <a:rPr lang="en-US" smtClean="0">
                <a:solidFill>
                  <a:prstClr val="black">
                    <a:tint val="75000"/>
                  </a:prstClr>
                </a:solidFill>
              </a:rPr>
              <a:pPr defTabSz="4572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69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bing.com/images/search?q=image+of+group+working+together+executives&amp;view=detailv2&amp;&amp;id=398F9EF6FDD884C2E6CDBAD904301D271493D4F0&amp;selectedIndex=34&amp;ccid=P/NZvwl9&amp;simid=607994497986990016&amp;thid=OIP.M3ff359bf097d51728b7d7f328d9d1ceco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bing.com/images/search?q=inspirational+quotes+on+leader&amp;view=detailv2&amp;&amp;id=AAB533D637D9DE829DBF9C51081F1F7ED47B7BD8&amp;selectedIndex=16&amp;ccid=dfnhS803&amp;simid=608007215375058709&amp;thid=OIP.M75f9e14bcd37f1037a131f3f8a4fdd3bH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inclusion.uoregon.edu/node/212" TargetMode="External"/><Relationship Id="rId3" Type="http://schemas.openxmlformats.org/officeDocument/2006/relationships/hyperlink" Target="http://inclusion.uoregon.edu/content/coaching-faculty-staff" TargetMode="External"/><Relationship Id="rId7" Type="http://schemas.openxmlformats.org/officeDocument/2006/relationships/hyperlink" Target="http://inclusion.uoregon.edu/node/208" TargetMode="External"/><Relationship Id="rId2" Type="http://schemas.openxmlformats.org/officeDocument/2006/relationships/hyperlink" Target="https://inclusion.uoregon.edu/content/diversity-uo" TargetMode="External"/><Relationship Id="rId1" Type="http://schemas.openxmlformats.org/officeDocument/2006/relationships/slideLayout" Target="../slideLayouts/slideLayout2.xml"/><Relationship Id="rId6" Type="http://schemas.openxmlformats.org/officeDocument/2006/relationships/hyperlink" Target="http://inclusion.uoregon.edu/node/209" TargetMode="External"/><Relationship Id="rId5" Type="http://schemas.openxmlformats.org/officeDocument/2006/relationships/hyperlink" Target="http://inclusion.uoregon.edu/node/211" TargetMode="External"/><Relationship Id="rId4" Type="http://schemas.openxmlformats.org/officeDocument/2006/relationships/hyperlink" Target="http://inclusion.uoregon.edu/content/faculty-development" TargetMode="Externa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s://inclusion.uoregon.edu/content/equity-initiatives" TargetMode="External"/><Relationship Id="rId7" Type="http://schemas.openxmlformats.org/officeDocument/2006/relationships/image" Target="../media/image4.png"/><Relationship Id="rId2" Type="http://schemas.openxmlformats.org/officeDocument/2006/relationships/hyperlink" Target="https://inclusion.uoregon.edu/content/faculty-residence" TargetMode="External"/><Relationship Id="rId1" Type="http://schemas.openxmlformats.org/officeDocument/2006/relationships/slideLayout" Target="../slideLayouts/slideLayout2.xml"/><Relationship Id="rId6" Type="http://schemas.openxmlformats.org/officeDocument/2006/relationships/hyperlink" Target="http://ir.uoregon.edu/personnel" TargetMode="External"/><Relationship Id="rId5" Type="http://schemas.openxmlformats.org/officeDocument/2006/relationships/hyperlink" Target="https://inclusion.uoregon.edu/facts-and-figures" TargetMode="External"/><Relationship Id="rId4" Type="http://schemas.openxmlformats.org/officeDocument/2006/relationships/hyperlink" Target="http://facultyhiring.uoregon.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r.uoregon.edu/" TargetMode="External"/><Relationship Id="rId7" Type="http://schemas.openxmlformats.org/officeDocument/2006/relationships/image" Target="../media/image4.png"/><Relationship Id="rId2" Type="http://schemas.openxmlformats.org/officeDocument/2006/relationships/hyperlink" Target="http://aaeo.uoregon.edu/" TargetMode="External"/><Relationship Id="rId1" Type="http://schemas.openxmlformats.org/officeDocument/2006/relationships/slideLayout" Target="../slideLayouts/slideLayout2.xml"/><Relationship Id="rId6" Type="http://schemas.openxmlformats.org/officeDocument/2006/relationships/hyperlink" Target="https://www.shrm.org/resourcesandtools/hr-topics/pages/diversity-and-inclusion.aspx" TargetMode="External"/><Relationship Id="rId5" Type="http://schemas.openxmlformats.org/officeDocument/2006/relationships/hyperlink" Target="http://www.acenet.edu/Pages/default.aspx" TargetMode="External"/><Relationship Id="rId4" Type="http://schemas.openxmlformats.org/officeDocument/2006/relationships/hyperlink" Target="http://www.aau.edu/home.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bing.com/images/search?q=Examples+of+Common+Ground&amp;view=detailv2&amp;&amp;id=2510E6AF94576D0AF3623237B4F12B5E1111F27F&amp;selectedIndex=4&amp;ccid=Rv/ocaSi&amp;simid=608042223652768075&amp;thid=OIP.M46ffe871a4a2bfd4ee745ccff0b6e52eo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6592888" cy="566738"/>
          </a:xfrm>
        </p:spPr>
        <p:txBody>
          <a:bodyPr>
            <a:normAutofit/>
          </a:bodyPr>
          <a:lstStyle/>
          <a:p>
            <a:r>
              <a:rPr lang="en-US" sz="2800" dirty="0" smtClean="0"/>
              <a:t>Diversity Action Planning </a:t>
            </a:r>
            <a:endParaRPr lang="en-US" sz="28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228600" y="0"/>
            <a:ext cx="8305800" cy="4727575"/>
          </a:xfrm>
        </p:spPr>
      </p:pic>
      <p:sp>
        <p:nvSpPr>
          <p:cNvPr id="4" name="Text Placeholder 3"/>
          <p:cNvSpPr>
            <a:spLocks noGrp="1"/>
          </p:cNvSpPr>
          <p:nvPr>
            <p:ph type="body" sz="half" idx="2"/>
          </p:nvPr>
        </p:nvSpPr>
        <p:spPr>
          <a:xfrm>
            <a:off x="685800" y="5367338"/>
            <a:ext cx="6592888" cy="804862"/>
          </a:xfrm>
        </p:spPr>
        <p:txBody>
          <a:bodyPr>
            <a:normAutofit fontScale="92500" lnSpcReduction="20000"/>
          </a:bodyPr>
          <a:lstStyle/>
          <a:p>
            <a:r>
              <a:rPr lang="en-US" sz="2800" dirty="0"/>
              <a:t>UO </a:t>
            </a:r>
            <a:r>
              <a:rPr lang="en-US" sz="2800" dirty="0" smtClean="0"/>
              <a:t>Action Planning </a:t>
            </a:r>
            <a:r>
              <a:rPr lang="en-US" sz="2800" dirty="0"/>
              <a:t>Presentation  </a:t>
            </a:r>
          </a:p>
          <a:p>
            <a:r>
              <a:rPr lang="en-US" sz="2800" dirty="0"/>
              <a:t>Garcia &amp; Associates, January 3, 2016</a:t>
            </a:r>
          </a:p>
          <a:p>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76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06822"/>
          </a:xfrm>
        </p:spPr>
        <p:txBody>
          <a:bodyPr/>
          <a:lstStyle/>
          <a:p>
            <a:r>
              <a:rPr lang="en-US" dirty="0"/>
              <a:t>Diversity </a:t>
            </a:r>
            <a:r>
              <a:rPr lang="en-US" dirty="0" smtClean="0"/>
              <a:t>Strategy </a:t>
            </a:r>
            <a:r>
              <a:rPr lang="en-US" sz="1600" dirty="0" smtClean="0"/>
              <a:t>“The </a:t>
            </a:r>
            <a:r>
              <a:rPr lang="en-US" sz="1600" dirty="0"/>
              <a:t>term “diversity” can be defined in a number of different ways. The UO looks at it broadly and inclusively, encompassing race, ethnicity, disability, thought, culture, religion, sexual orientation, gender, and economics. The UO seeks to promote further diversity among its faculty, staff, and student body through active </a:t>
            </a:r>
            <a:r>
              <a:rPr lang="en-US" sz="1600" dirty="0" smtClean="0"/>
              <a:t>recruitment </a:t>
            </a:r>
            <a:r>
              <a:rPr lang="en-US" sz="1600" dirty="0"/>
              <a:t>and intentional retention</a:t>
            </a:r>
            <a:r>
              <a:rPr lang="en-US" sz="1600" dirty="0" smtClean="0"/>
              <a:t>.” </a:t>
            </a:r>
            <a:endParaRPr lang="en-US" sz="1600" dirty="0"/>
          </a:p>
        </p:txBody>
      </p:sp>
      <p:sp>
        <p:nvSpPr>
          <p:cNvPr id="3" name="Title 2"/>
          <p:cNvSpPr>
            <a:spLocks noGrp="1"/>
          </p:cNvSpPr>
          <p:nvPr>
            <p:ph type="title"/>
          </p:nvPr>
        </p:nvSpPr>
        <p:spPr/>
        <p:txBody>
          <a:bodyPr>
            <a:normAutofit fontScale="90000"/>
          </a:bodyPr>
          <a:lstStyle/>
          <a:p>
            <a:r>
              <a:rPr lang="en-US" dirty="0"/>
              <a:t>Key Informant Themes Through </a:t>
            </a:r>
            <a:r>
              <a:rPr lang="en-US" i="1" dirty="0"/>
              <a:t>IDEAL </a:t>
            </a:r>
            <a:r>
              <a:rPr lang="en-US" dirty="0" smtClean="0"/>
              <a:t>Framework Lens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0723023"/>
              </p:ext>
            </p:extLst>
          </p:nvPr>
        </p:nvGraphicFramePr>
        <p:xfrm>
          <a:off x="838201" y="3200401"/>
          <a:ext cx="7620000" cy="3124330"/>
        </p:xfrm>
        <a:graphic>
          <a:graphicData uri="http://schemas.openxmlformats.org/drawingml/2006/table">
            <a:tbl>
              <a:tblPr firstRow="1" bandRow="1">
                <a:tableStyleId>{5C22544A-7EE6-4342-B048-85BDC9FD1C3A}</a:tableStyleId>
              </a:tblPr>
              <a:tblGrid>
                <a:gridCol w="4078310">
                  <a:extLst>
                    <a:ext uri="{9D8B030D-6E8A-4147-A177-3AD203B41FA5}">
                      <a16:colId xmlns="" xmlns:a16="http://schemas.microsoft.com/office/drawing/2014/main" val="20000"/>
                    </a:ext>
                  </a:extLst>
                </a:gridCol>
                <a:gridCol w="3541690">
                  <a:extLst>
                    <a:ext uri="{9D8B030D-6E8A-4147-A177-3AD203B41FA5}">
                      <a16:colId xmlns="" xmlns:a16="http://schemas.microsoft.com/office/drawing/2014/main" val="20001"/>
                    </a:ext>
                  </a:extLst>
                </a:gridCol>
              </a:tblGrid>
              <a:tr h="354017">
                <a:tc>
                  <a:txBody>
                    <a:bodyPr/>
                    <a:lstStyle/>
                    <a:p>
                      <a:pPr algn="ctr"/>
                      <a:r>
                        <a:rPr lang="en-US" dirty="0" smtClean="0"/>
                        <a:t>STRENGTHS</a:t>
                      </a:r>
                      <a:endParaRPr lang="en-US" dirty="0"/>
                    </a:p>
                  </a:txBody>
                  <a:tcPr/>
                </a:tc>
                <a:tc>
                  <a:txBody>
                    <a:bodyPr/>
                    <a:lstStyle/>
                    <a:p>
                      <a:pPr algn="ctr"/>
                      <a:r>
                        <a:rPr lang="en-US" dirty="0" smtClean="0"/>
                        <a:t>WEAKNESS</a:t>
                      </a:r>
                      <a:endParaRPr lang="en-US" dirty="0"/>
                    </a:p>
                  </a:txBody>
                  <a:tcPr/>
                </a:tc>
                <a:extLst>
                  <a:ext uri="{0D108BD9-81ED-4DB2-BD59-A6C34878D82A}">
                    <a16:rowId xmlns="" xmlns:a16="http://schemas.microsoft.com/office/drawing/2014/main" val="10000"/>
                  </a:ext>
                </a:extLst>
              </a:tr>
              <a:tr h="354017">
                <a:tc>
                  <a:txBody>
                    <a:bodyPr/>
                    <a:lstStyle/>
                    <a:p>
                      <a:r>
                        <a:rPr lang="en-US" dirty="0" smtClean="0"/>
                        <a:t>Diversity Committees</a:t>
                      </a:r>
                      <a:endParaRPr lang="en-US" dirty="0"/>
                    </a:p>
                  </a:txBody>
                  <a:tcPr/>
                </a:tc>
                <a:tc>
                  <a:txBody>
                    <a:bodyPr/>
                    <a:lstStyle/>
                    <a:p>
                      <a:r>
                        <a:rPr lang="en-US" dirty="0" smtClean="0"/>
                        <a:t>Reputation</a:t>
                      </a:r>
                      <a:r>
                        <a:rPr lang="en-US" baseline="0" dirty="0" smtClean="0"/>
                        <a:t> - lack of diversity</a:t>
                      </a:r>
                      <a:endParaRPr lang="en-US" dirty="0"/>
                    </a:p>
                  </a:txBody>
                  <a:tcPr/>
                </a:tc>
                <a:extLst>
                  <a:ext uri="{0D108BD9-81ED-4DB2-BD59-A6C34878D82A}">
                    <a16:rowId xmlns="" xmlns:a16="http://schemas.microsoft.com/office/drawing/2014/main" val="10001"/>
                  </a:ext>
                </a:extLst>
              </a:tr>
              <a:tr h="354017">
                <a:tc>
                  <a:txBody>
                    <a:bodyPr/>
                    <a:lstStyle/>
                    <a:p>
                      <a:r>
                        <a:rPr lang="en-US" dirty="0" smtClean="0"/>
                        <a:t>Bridge/Pipeline</a:t>
                      </a:r>
                      <a:r>
                        <a:rPr lang="en-US" baseline="0" dirty="0" smtClean="0"/>
                        <a:t> Efforts</a:t>
                      </a:r>
                      <a:endParaRPr lang="en-US" dirty="0"/>
                    </a:p>
                  </a:txBody>
                  <a:tcPr/>
                </a:tc>
                <a:tc>
                  <a:txBody>
                    <a:bodyPr/>
                    <a:lstStyle/>
                    <a:p>
                      <a:r>
                        <a:rPr lang="en-US" dirty="0" smtClean="0"/>
                        <a:t>No Diversity Policies </a:t>
                      </a:r>
                      <a:endParaRPr lang="en-US" dirty="0"/>
                    </a:p>
                  </a:txBody>
                  <a:tcPr/>
                </a:tc>
                <a:extLst>
                  <a:ext uri="{0D108BD9-81ED-4DB2-BD59-A6C34878D82A}">
                    <a16:rowId xmlns="" xmlns:a16="http://schemas.microsoft.com/office/drawing/2014/main" val="10002"/>
                  </a:ext>
                </a:extLst>
              </a:tr>
              <a:tr h="746890">
                <a:tc>
                  <a:txBody>
                    <a:bodyPr/>
                    <a:lstStyle/>
                    <a:p>
                      <a:r>
                        <a:rPr lang="en-US" dirty="0" smtClean="0"/>
                        <a:t>Blind</a:t>
                      </a:r>
                      <a:r>
                        <a:rPr lang="en-US" baseline="0" dirty="0" smtClean="0"/>
                        <a:t> Screens in Hiring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Understanding of Diversity, Equity &amp; Inclusion</a:t>
                      </a:r>
                      <a:endParaRPr lang="en-US" dirty="0"/>
                    </a:p>
                  </a:txBody>
                  <a:tcPr/>
                </a:tc>
                <a:extLst>
                  <a:ext uri="{0D108BD9-81ED-4DB2-BD59-A6C34878D82A}">
                    <a16:rowId xmlns="" xmlns:a16="http://schemas.microsoft.com/office/drawing/2014/main" val="10003"/>
                  </a:ext>
                </a:extLst>
              </a:tr>
              <a:tr h="619529">
                <a:tc>
                  <a:txBody>
                    <a:bodyPr/>
                    <a:lstStyle/>
                    <a:p>
                      <a:r>
                        <a:rPr lang="en-US" dirty="0" smtClean="0"/>
                        <a:t>Faculty</a:t>
                      </a:r>
                      <a:r>
                        <a:rPr lang="en-US" baseline="0" dirty="0" smtClean="0"/>
                        <a:t> In Residence &amp; Recruitment Programs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Perception</a:t>
                      </a:r>
                      <a:r>
                        <a:rPr lang="en-US" baseline="0" dirty="0" smtClean="0">
                          <a:solidFill>
                            <a:schemeClr val="tx1"/>
                          </a:solidFill>
                        </a:rPr>
                        <a:t> that </a:t>
                      </a:r>
                      <a:r>
                        <a:rPr lang="en-US" dirty="0" smtClean="0">
                          <a:solidFill>
                            <a:schemeClr val="tx1"/>
                          </a:solidFill>
                        </a:rPr>
                        <a:t>Minority Faculty</a:t>
                      </a:r>
                      <a:r>
                        <a:rPr lang="en-US" baseline="0" dirty="0" smtClean="0">
                          <a:solidFill>
                            <a:schemeClr val="tx1"/>
                          </a:solidFill>
                        </a:rPr>
                        <a:t> trend is downward</a:t>
                      </a:r>
                      <a:endParaRPr lang="en-US" dirty="0" smtClean="0">
                        <a:solidFill>
                          <a:schemeClr val="tx1"/>
                        </a:solidFill>
                      </a:endParaRPr>
                    </a:p>
                  </a:txBody>
                  <a:tcPr/>
                </a:tc>
                <a:extLst>
                  <a:ext uri="{0D108BD9-81ED-4DB2-BD59-A6C34878D82A}">
                    <a16:rowId xmlns="" xmlns:a16="http://schemas.microsoft.com/office/drawing/2014/main" val="10004"/>
                  </a:ext>
                </a:extLst>
              </a:tr>
              <a:tr h="619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DEI</a:t>
                      </a:r>
                      <a:r>
                        <a:rPr lang="en-US" baseline="0" dirty="0" smtClean="0"/>
                        <a:t> Programs &amp; Services</a:t>
                      </a:r>
                      <a:endParaRPr lang="en-US" dirty="0" smtClean="0"/>
                    </a:p>
                    <a:p>
                      <a:endParaRPr lang="en-US" dirty="0"/>
                    </a:p>
                  </a:txBody>
                  <a:tcPr/>
                </a:tc>
                <a:tc>
                  <a:txBody>
                    <a:bodyPr/>
                    <a:lstStyle/>
                    <a:p>
                      <a:r>
                        <a:rPr lang="en-US" dirty="0" smtClean="0"/>
                        <a:t>Revolving door where</a:t>
                      </a:r>
                      <a:r>
                        <a:rPr lang="en-US" baseline="0" dirty="0" smtClean="0"/>
                        <a:t> faculty come and don’t stay</a:t>
                      </a:r>
                      <a:endParaRPr lang="en-US" dirty="0"/>
                    </a:p>
                  </a:txBody>
                  <a:tcPr/>
                </a:tc>
                <a:extLst>
                  <a:ext uri="{0D108BD9-81ED-4DB2-BD59-A6C34878D82A}">
                    <a16:rowId xmlns="" xmlns:a16="http://schemas.microsoft.com/office/drawing/2014/main" val="10005"/>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709" y="6477000"/>
            <a:ext cx="2895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48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00472"/>
          </a:xfrm>
        </p:spPr>
        <p:txBody>
          <a:bodyPr>
            <a:normAutofit/>
          </a:bodyPr>
          <a:lstStyle/>
          <a:p>
            <a:r>
              <a:rPr lang="en-US" dirty="0"/>
              <a:t>Achievement </a:t>
            </a:r>
            <a:r>
              <a:rPr lang="en-US" dirty="0" smtClean="0"/>
              <a:t>Strategy</a:t>
            </a:r>
            <a:endParaRPr lang="en-US" dirty="0"/>
          </a:p>
          <a:p>
            <a:pPr lvl="1"/>
            <a:r>
              <a:rPr lang="en-US" sz="1600" dirty="0" smtClean="0"/>
              <a:t>“The </a:t>
            </a:r>
            <a:r>
              <a:rPr lang="en-US" sz="1600" dirty="0"/>
              <a:t>UO is committed to achievement and success for all of its students, faculty, staff, and alumni. All students—no matter what their background—deserve to succeed and graduate in a timely manner from the institution. All faculty—regardless of race, religion, ethnicity, sexual preference, ideas, or physical ability—deserve the resources and encouragement to flourish. All staff similarly must be given tools to succeed at their jobs and advance their careers. The UO is also committed to the ongoing success of all of its alumni</a:t>
            </a:r>
            <a:r>
              <a:rPr lang="en-US" sz="1600" dirty="0" smtClean="0"/>
              <a:t>.”</a:t>
            </a:r>
            <a:endParaRPr lang="en-US" sz="1600" dirty="0"/>
          </a:p>
        </p:txBody>
      </p:sp>
      <p:sp>
        <p:nvSpPr>
          <p:cNvPr id="3" name="Title 2"/>
          <p:cNvSpPr>
            <a:spLocks noGrp="1"/>
          </p:cNvSpPr>
          <p:nvPr>
            <p:ph type="title"/>
          </p:nvPr>
        </p:nvSpPr>
        <p:spPr/>
        <p:txBody>
          <a:bodyPr>
            <a:normAutofit fontScale="90000"/>
          </a:bodyPr>
          <a:lstStyle/>
          <a:p>
            <a:r>
              <a:rPr lang="en-US" dirty="0"/>
              <a:t>Key Informant Themes Through </a:t>
            </a:r>
            <a:r>
              <a:rPr lang="en-US" i="1" dirty="0"/>
              <a:t>IDEAL </a:t>
            </a:r>
            <a:r>
              <a:rPr lang="en-US" dirty="0" smtClean="0"/>
              <a:t>Framework Lens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320831"/>
              </p:ext>
            </p:extLst>
          </p:nvPr>
        </p:nvGraphicFramePr>
        <p:xfrm>
          <a:off x="1600200" y="3962400"/>
          <a:ext cx="6096000" cy="256032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0">
                <a:tc>
                  <a:txBody>
                    <a:bodyPr/>
                    <a:lstStyle/>
                    <a:p>
                      <a:pPr algn="ctr"/>
                      <a:r>
                        <a:rPr lang="en-US" dirty="0" smtClean="0"/>
                        <a:t>STRENGTHS</a:t>
                      </a:r>
                      <a:endParaRPr lang="en-US" dirty="0"/>
                    </a:p>
                  </a:txBody>
                  <a:tcPr/>
                </a:tc>
                <a:tc>
                  <a:txBody>
                    <a:bodyPr/>
                    <a:lstStyle/>
                    <a:p>
                      <a:pPr algn="ctr"/>
                      <a:r>
                        <a:rPr lang="en-US" dirty="0" smtClean="0"/>
                        <a:t>WEAKNESS</a:t>
                      </a:r>
                      <a:endParaRPr lang="en-US" dirty="0"/>
                    </a:p>
                  </a:txBody>
                  <a:tcPr/>
                </a:tc>
                <a:extLst>
                  <a:ext uri="{0D108BD9-81ED-4DB2-BD59-A6C34878D82A}">
                    <a16:rowId xmlns="" xmlns:a16="http://schemas.microsoft.com/office/drawing/2014/main" val="10000"/>
                  </a:ext>
                </a:extLst>
              </a:tr>
              <a:tr h="370840">
                <a:tc>
                  <a:txBody>
                    <a:bodyPr/>
                    <a:lstStyle/>
                    <a:p>
                      <a:r>
                        <a:rPr lang="en-US" dirty="0" smtClean="0"/>
                        <a:t>Minority</a:t>
                      </a:r>
                      <a:r>
                        <a:rPr lang="en-US" baseline="0" dirty="0" smtClean="0"/>
                        <a:t> </a:t>
                      </a:r>
                      <a:r>
                        <a:rPr lang="en-US" dirty="0" smtClean="0"/>
                        <a:t>Student Enrollment &amp; Graduation Trend line</a:t>
                      </a:r>
                      <a:endParaRPr lang="en-US" dirty="0"/>
                    </a:p>
                  </a:txBody>
                  <a:tcPr/>
                </a:tc>
                <a:tc>
                  <a:txBody>
                    <a:bodyPr/>
                    <a:lstStyle/>
                    <a:p>
                      <a:r>
                        <a:rPr lang="en-US" dirty="0" smtClean="0"/>
                        <a:t>Minority Faculty</a:t>
                      </a:r>
                      <a:r>
                        <a:rPr lang="en-US" baseline="0" dirty="0" smtClean="0"/>
                        <a:t> Trend line</a:t>
                      </a:r>
                      <a:endParaRPr lang="en-US" dirty="0"/>
                    </a:p>
                  </a:txBody>
                  <a:tcPr/>
                </a:tc>
                <a:extLst>
                  <a:ext uri="{0D108BD9-81ED-4DB2-BD59-A6C34878D82A}">
                    <a16:rowId xmlns="" xmlns:a16="http://schemas.microsoft.com/office/drawing/2014/main" val="10001"/>
                  </a:ext>
                </a:extLst>
              </a:tr>
              <a:tr h="370840">
                <a:tc>
                  <a:txBody>
                    <a:bodyPr/>
                    <a:lstStyle/>
                    <a:p>
                      <a:r>
                        <a:rPr lang="en-US" dirty="0" smtClean="0"/>
                        <a:t>Mentorship</a:t>
                      </a:r>
                      <a:r>
                        <a:rPr lang="en-US" baseline="0" dirty="0" smtClean="0"/>
                        <a:t> Programs</a:t>
                      </a:r>
                      <a:endParaRPr lang="en-US" dirty="0"/>
                    </a:p>
                  </a:txBody>
                  <a:tcPr/>
                </a:tc>
                <a:tc>
                  <a:txBody>
                    <a:bodyPr/>
                    <a:lstStyle/>
                    <a:p>
                      <a:r>
                        <a:rPr lang="en-US" dirty="0" smtClean="0"/>
                        <a:t>Climate for Minority Students</a:t>
                      </a:r>
                      <a:endParaRPr lang="en-US" dirty="0"/>
                    </a:p>
                  </a:txBody>
                  <a:tcPr/>
                </a:tc>
                <a:extLst>
                  <a:ext uri="{0D108BD9-81ED-4DB2-BD59-A6C34878D82A}">
                    <a16:rowId xmlns="" xmlns:a16="http://schemas.microsoft.com/office/drawing/2014/main" val="10002"/>
                  </a:ext>
                </a:extLst>
              </a:tr>
              <a:tr h="370840">
                <a:tc>
                  <a:txBody>
                    <a:bodyPr/>
                    <a:lstStyle/>
                    <a:p>
                      <a:r>
                        <a:rPr lang="en-US" dirty="0" smtClean="0"/>
                        <a:t>Professional Development Grants</a:t>
                      </a:r>
                      <a:endParaRPr lang="en-US" dirty="0"/>
                    </a:p>
                  </a:txBody>
                  <a:tcPr/>
                </a:tc>
                <a:tc>
                  <a:txBody>
                    <a:bodyPr/>
                    <a:lstStyle/>
                    <a:p>
                      <a:r>
                        <a:rPr lang="en-US" dirty="0" smtClean="0"/>
                        <a:t>Climate for Women</a:t>
                      </a:r>
                      <a:r>
                        <a:rPr lang="en-US" baseline="0" dirty="0" smtClean="0"/>
                        <a:t> &amp; Ethnic/Racial Minorities</a:t>
                      </a:r>
                      <a:endParaRPr lang="en-US" dirty="0"/>
                    </a:p>
                  </a:txBody>
                  <a:tcPr/>
                </a:tc>
                <a:extLst>
                  <a:ext uri="{0D108BD9-81ED-4DB2-BD59-A6C34878D82A}">
                    <a16:rowId xmlns="" xmlns:a16="http://schemas.microsoft.com/office/drawing/2014/main" val="10003"/>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400800"/>
            <a:ext cx="2895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978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Evaluation Strategy</a:t>
            </a:r>
          </a:p>
          <a:p>
            <a:pPr lvl="1"/>
            <a:r>
              <a:rPr lang="en-US" sz="1600" dirty="0" smtClean="0"/>
              <a:t>“Research </a:t>
            </a:r>
            <a:r>
              <a:rPr lang="en-US" sz="1600" dirty="0"/>
              <a:t>universities produce and preserve knowledge, often relying on evidence, data, and robust analyses. The UO seeks to incorporate unbiased evaluations of the implementation of strategies and initiatives employed to meet institutional goals relating to diversity, equity and inclusion. The UO seeks to establish key metrics and reporting structures necessary to ensure accountability and an inclusive process of review</a:t>
            </a:r>
            <a:r>
              <a:rPr lang="en-US" sz="1600" dirty="0" smtClean="0"/>
              <a:t>.” </a:t>
            </a:r>
            <a:endParaRPr lang="en-US" sz="1600" dirty="0"/>
          </a:p>
        </p:txBody>
      </p:sp>
      <p:sp>
        <p:nvSpPr>
          <p:cNvPr id="3" name="Title 2"/>
          <p:cNvSpPr>
            <a:spLocks noGrp="1"/>
          </p:cNvSpPr>
          <p:nvPr>
            <p:ph type="title"/>
          </p:nvPr>
        </p:nvSpPr>
        <p:spPr/>
        <p:txBody>
          <a:bodyPr>
            <a:normAutofit fontScale="90000"/>
          </a:bodyPr>
          <a:lstStyle/>
          <a:p>
            <a:r>
              <a:rPr lang="en-US" dirty="0"/>
              <a:t>Key Informant Themes Through </a:t>
            </a:r>
            <a:r>
              <a:rPr lang="en-US" i="1" dirty="0"/>
              <a:t>IDEAL </a:t>
            </a:r>
            <a:r>
              <a:rPr lang="en-US" dirty="0" smtClean="0"/>
              <a:t>Framework Lens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4250060"/>
              </p:ext>
            </p:extLst>
          </p:nvPr>
        </p:nvGraphicFramePr>
        <p:xfrm>
          <a:off x="1447800" y="3657600"/>
          <a:ext cx="6096000" cy="229616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en-US" dirty="0" smtClean="0"/>
                        <a:t>STRENGTHS</a:t>
                      </a:r>
                      <a:endParaRPr lang="en-US" dirty="0"/>
                    </a:p>
                  </a:txBody>
                  <a:tcPr/>
                </a:tc>
                <a:tc>
                  <a:txBody>
                    <a:bodyPr/>
                    <a:lstStyle/>
                    <a:p>
                      <a:pPr algn="ctr"/>
                      <a:r>
                        <a:rPr lang="en-US" dirty="0" smtClean="0"/>
                        <a:t>WEAKNESS</a:t>
                      </a:r>
                      <a:endParaRPr lang="en-US" dirty="0"/>
                    </a:p>
                  </a:txBody>
                  <a:tcPr/>
                </a:tc>
                <a:extLst>
                  <a:ext uri="{0D108BD9-81ED-4DB2-BD59-A6C34878D82A}">
                    <a16:rowId xmlns="" xmlns:a16="http://schemas.microsoft.com/office/drawing/2014/main" val="10000"/>
                  </a:ext>
                </a:extLst>
              </a:tr>
              <a:tr h="370840">
                <a:tc>
                  <a:txBody>
                    <a:bodyPr/>
                    <a:lstStyle/>
                    <a:p>
                      <a:r>
                        <a:rPr lang="en-US" dirty="0" smtClean="0"/>
                        <a:t>DEI</a:t>
                      </a:r>
                      <a:r>
                        <a:rPr lang="en-US" baseline="0" dirty="0" smtClean="0"/>
                        <a:t> Programs &amp; Services</a:t>
                      </a:r>
                      <a:endParaRPr lang="en-US" dirty="0"/>
                    </a:p>
                  </a:txBody>
                  <a:tcPr/>
                </a:tc>
                <a:tc>
                  <a:txBody>
                    <a:bodyPr/>
                    <a:lstStyle/>
                    <a:p>
                      <a:r>
                        <a:rPr lang="en-US" baseline="0" dirty="0" smtClean="0"/>
                        <a:t>Unaware of key metrics &amp; reporting structures</a:t>
                      </a:r>
                      <a:endParaRPr lang="en-US" dirty="0"/>
                    </a:p>
                  </a:txBody>
                  <a:tcPr/>
                </a:tc>
                <a:extLst>
                  <a:ext uri="{0D108BD9-81ED-4DB2-BD59-A6C34878D82A}">
                    <a16:rowId xmlns="" xmlns:a16="http://schemas.microsoft.com/office/drawing/2014/main" val="10001"/>
                  </a:ext>
                </a:extLst>
              </a:tr>
              <a:tr h="370840">
                <a:tc>
                  <a:txBody>
                    <a:bodyPr/>
                    <a:lstStyle/>
                    <a:p>
                      <a:r>
                        <a:rPr lang="en-US" dirty="0" smtClean="0"/>
                        <a:t>Office of Institutional Research: Many data points available </a:t>
                      </a:r>
                      <a:endParaRPr lang="en-US" dirty="0"/>
                    </a:p>
                  </a:txBody>
                  <a:tcPr/>
                </a:tc>
                <a:tc>
                  <a:txBody>
                    <a:bodyPr/>
                    <a:lstStyle/>
                    <a:p>
                      <a:r>
                        <a:rPr lang="en-US" dirty="0" smtClean="0"/>
                        <a:t>Top national companies no</a:t>
                      </a:r>
                      <a:r>
                        <a:rPr lang="en-US" baseline="0" dirty="0" smtClean="0"/>
                        <a:t> longer recruit at the UO</a:t>
                      </a:r>
                      <a:endParaRPr lang="en-US" dirty="0"/>
                    </a:p>
                  </a:txBody>
                  <a:tcPr/>
                </a:tc>
                <a:extLst>
                  <a:ext uri="{0D108BD9-81ED-4DB2-BD59-A6C34878D82A}">
                    <a16:rowId xmlns="" xmlns:a16="http://schemas.microsoft.com/office/drawing/2014/main" val="10002"/>
                  </a:ext>
                </a:extLst>
              </a:tr>
              <a:tr h="370840">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499405"/>
            <a:ext cx="2895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83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a:bodyPr>
          <a:lstStyle/>
          <a:p>
            <a:r>
              <a:rPr lang="en-US" dirty="0"/>
              <a:t>Leadership Strategy</a:t>
            </a:r>
          </a:p>
          <a:p>
            <a:pPr lvl="1"/>
            <a:r>
              <a:rPr lang="en-US" sz="1400" dirty="0" smtClean="0"/>
              <a:t>“Diversity</a:t>
            </a:r>
            <a:r>
              <a:rPr lang="en-US" sz="1400" dirty="0"/>
              <a:t>, equity, and inclusion must be part of the agenda of all leaders of the University of Oregon. From the president to department chairs, from the ASUO president to the president of the University Senate, all leaders need to promote the university’s values in both plans and action. </a:t>
            </a:r>
            <a:r>
              <a:rPr lang="en-US" sz="1400" dirty="0" smtClean="0"/>
              <a:t>The Division of Equity and Inclusion will play the central role on campus in promoting equity and inclusion; in supporting the efforts of leaders to achieve diversity, equity, and inclusion; and in tracking progress toward meeting those objectives.” </a:t>
            </a:r>
            <a:endParaRPr lang="en-US" sz="1400" dirty="0"/>
          </a:p>
        </p:txBody>
      </p:sp>
      <p:sp>
        <p:nvSpPr>
          <p:cNvPr id="3" name="Title 2"/>
          <p:cNvSpPr>
            <a:spLocks noGrp="1"/>
          </p:cNvSpPr>
          <p:nvPr>
            <p:ph type="title"/>
          </p:nvPr>
        </p:nvSpPr>
        <p:spPr/>
        <p:txBody>
          <a:bodyPr>
            <a:normAutofit fontScale="90000"/>
          </a:bodyPr>
          <a:lstStyle/>
          <a:p>
            <a:r>
              <a:rPr lang="en-US" dirty="0"/>
              <a:t>Key Informant Themes Through </a:t>
            </a:r>
            <a:r>
              <a:rPr lang="en-US" i="1" dirty="0"/>
              <a:t>IDEAL </a:t>
            </a:r>
            <a:r>
              <a:rPr lang="en-US" dirty="0" smtClean="0"/>
              <a:t>Framework Lens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0477303"/>
              </p:ext>
            </p:extLst>
          </p:nvPr>
        </p:nvGraphicFramePr>
        <p:xfrm>
          <a:off x="1676400" y="3505200"/>
          <a:ext cx="6096000" cy="32004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137160">
                <a:tc>
                  <a:txBody>
                    <a:bodyPr/>
                    <a:lstStyle/>
                    <a:p>
                      <a:pPr algn="ctr"/>
                      <a:r>
                        <a:rPr lang="en-US" dirty="0" smtClean="0"/>
                        <a:t>STRENGTHS</a:t>
                      </a:r>
                      <a:endParaRPr lang="en-US" dirty="0"/>
                    </a:p>
                  </a:txBody>
                  <a:tcPr/>
                </a:tc>
                <a:tc>
                  <a:txBody>
                    <a:bodyPr/>
                    <a:lstStyle/>
                    <a:p>
                      <a:pPr algn="ctr"/>
                      <a:r>
                        <a:rPr lang="en-US" dirty="0" smtClean="0"/>
                        <a:t>WEAKNESS</a:t>
                      </a:r>
                      <a:endParaRPr lang="en-US" dirty="0"/>
                    </a:p>
                  </a:txBody>
                  <a:tcPr/>
                </a:tc>
                <a:extLst>
                  <a:ext uri="{0D108BD9-81ED-4DB2-BD59-A6C34878D82A}">
                    <a16:rowId xmlns="" xmlns:a16="http://schemas.microsoft.com/office/drawing/2014/main" val="10000"/>
                  </a:ext>
                </a:extLst>
              </a:tr>
              <a:tr h="370840">
                <a:tc>
                  <a:txBody>
                    <a:bodyPr/>
                    <a:lstStyle/>
                    <a:p>
                      <a:r>
                        <a:rPr lang="en-US" sz="1400" baseline="0" dirty="0" smtClean="0"/>
                        <a:t>Recognition for increased clarity &amp; operationalization through  definitions, assessment, practice, metrics, accountability, and alignment with overarching mission &amp; goals.</a:t>
                      </a:r>
                      <a:endParaRPr lang="en-US" sz="1400" dirty="0"/>
                    </a:p>
                  </a:txBody>
                  <a:tcPr/>
                </a:tc>
                <a:tc>
                  <a:txBody>
                    <a:bodyPr/>
                    <a:lstStyle/>
                    <a:p>
                      <a:r>
                        <a:rPr lang="en-US" sz="1400" dirty="0" smtClean="0"/>
                        <a:t>No Diversity Policy &amp; No Business Case;</a:t>
                      </a:r>
                      <a:r>
                        <a:rPr lang="en-US" sz="1400" baseline="0" dirty="0" smtClean="0"/>
                        <a:t> </a:t>
                      </a:r>
                      <a:r>
                        <a:rPr lang="en-US" sz="1400" dirty="0" smtClean="0"/>
                        <a:t>Lacking</a:t>
                      </a:r>
                      <a:r>
                        <a:rPr lang="en-US" sz="1400" baseline="0" dirty="0" smtClean="0"/>
                        <a:t> Accountability; “Check the Box Culture”</a:t>
                      </a:r>
                    </a:p>
                    <a:p>
                      <a:endParaRPr lang="en-US" sz="1400" baseline="0" dirty="0" smtClean="0"/>
                    </a:p>
                    <a:p>
                      <a:r>
                        <a:rPr lang="en-US" sz="1400" baseline="0" dirty="0" smtClean="0"/>
                        <a:t>Stronger voice needed from all units and administration</a:t>
                      </a:r>
                      <a:endParaRPr lang="en-US" sz="1400" dirty="0"/>
                    </a:p>
                  </a:txBody>
                  <a:tcPr/>
                </a:tc>
                <a:extLst>
                  <a:ext uri="{0D108BD9-81ED-4DB2-BD59-A6C34878D82A}">
                    <a16:rowId xmlns="" xmlns:a16="http://schemas.microsoft.com/office/drawing/2014/main" val="10001"/>
                  </a:ext>
                </a:extLst>
              </a:tr>
              <a:tr h="370840">
                <a:tc>
                  <a:txBody>
                    <a:bodyPr/>
                    <a:lstStyle/>
                    <a:p>
                      <a:r>
                        <a:rPr lang="en-US" sz="1400" i="1" dirty="0" smtClean="0"/>
                        <a:t>IDEAL</a:t>
                      </a:r>
                      <a:r>
                        <a:rPr lang="en-US" sz="1400" dirty="0" smtClean="0"/>
                        <a:t> Framework</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Isolated; not integrated </a:t>
                      </a:r>
                      <a:r>
                        <a:rPr lang="en-US" sz="1400" baseline="0" dirty="0" smtClean="0"/>
                        <a:t>throughout campus climate &amp; culture</a:t>
                      </a:r>
                      <a:endParaRPr lang="en-US" sz="1400" dirty="0"/>
                    </a:p>
                  </a:txBody>
                  <a:tcPr/>
                </a:tc>
                <a:extLst>
                  <a:ext uri="{0D108BD9-81ED-4DB2-BD59-A6C34878D82A}">
                    <a16:rowId xmlns="" xmlns:a16="http://schemas.microsoft.com/office/drawing/2014/main" val="10002"/>
                  </a:ext>
                </a:extLst>
              </a:tr>
              <a:tr h="370840">
                <a:tc>
                  <a:txBody>
                    <a:bodyPr/>
                    <a:lstStyle/>
                    <a:p>
                      <a:r>
                        <a:rPr lang="en-US" sz="1400" dirty="0" smtClean="0"/>
                        <a:t>Increased Budget &amp; Resource</a:t>
                      </a:r>
                      <a:r>
                        <a:rPr lang="en-US" sz="1400" baseline="0" dirty="0" smtClean="0"/>
                        <a:t> Allocation Trend line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Understanding of Diversity, Equity &amp; Inclusion</a:t>
                      </a:r>
                      <a:endParaRPr lang="en-US" sz="1400" dirty="0"/>
                    </a:p>
                  </a:txBody>
                  <a:tcPr/>
                </a:tc>
                <a:extLst>
                  <a:ext uri="{0D108BD9-81ED-4DB2-BD59-A6C34878D82A}">
                    <a16:rowId xmlns="" xmlns:a16="http://schemas.microsoft.com/office/drawing/2014/main" val="10003"/>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546850"/>
            <a:ext cx="2895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599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Qualitative Interviews</a:t>
            </a:r>
            <a:endParaRPr lang="en-US" dirty="0"/>
          </a:p>
        </p:txBody>
      </p:sp>
      <p:sp>
        <p:nvSpPr>
          <p:cNvPr id="5" name="Title 2"/>
          <p:cNvSpPr>
            <a:spLocks noGrp="1"/>
          </p:cNvSpPr>
          <p:nvPr>
            <p:ph idx="1"/>
          </p:nvPr>
        </p:nvSpPr>
        <p:spPr/>
        <p:txBody>
          <a:bodyPr>
            <a:normAutofit fontScale="82500" lnSpcReduction="20000"/>
          </a:bodyPr>
          <a:lstStyle/>
          <a:p>
            <a:endParaRPr lang="en-US" sz="2800" dirty="0" smtClean="0">
              <a:solidFill>
                <a:prstClr val="black"/>
              </a:solidFill>
            </a:endParaRPr>
          </a:p>
          <a:p>
            <a:pPr>
              <a:buFont typeface="Wingdings" panose="05000000000000000000" pitchFamily="2" charset="2"/>
              <a:buChar char="Ø"/>
            </a:pPr>
            <a:r>
              <a:rPr lang="en-US" sz="2800" dirty="0" smtClean="0">
                <a:solidFill>
                  <a:prstClr val="black"/>
                </a:solidFill>
              </a:rPr>
              <a:t>Building  New Reality </a:t>
            </a:r>
          </a:p>
          <a:p>
            <a:pPr>
              <a:buFont typeface="Wingdings" panose="05000000000000000000" pitchFamily="2" charset="2"/>
              <a:buChar char="Ø"/>
            </a:pPr>
            <a:endParaRPr lang="en-US" dirty="0" smtClean="0">
              <a:solidFill>
                <a:prstClr val="black"/>
              </a:solidFill>
            </a:endParaRPr>
          </a:p>
          <a:p>
            <a:pPr>
              <a:buFont typeface="Wingdings" panose="05000000000000000000" pitchFamily="2" charset="2"/>
              <a:buChar char="Ø"/>
            </a:pPr>
            <a:r>
              <a:rPr lang="en-US" dirty="0" smtClean="0">
                <a:solidFill>
                  <a:prstClr val="black"/>
                </a:solidFill>
              </a:rPr>
              <a:t>Question? How do we collaborate as a team? As UO Leaders how can we find common ground to address the theme findings?</a:t>
            </a:r>
            <a:br>
              <a:rPr lang="en-US" dirty="0" smtClean="0">
                <a:solidFill>
                  <a:prstClr val="black"/>
                </a:solidFill>
              </a:rPr>
            </a:br>
            <a:r>
              <a:rPr lang="en-US" dirty="0" smtClean="0">
                <a:solidFill>
                  <a:prstClr val="black"/>
                </a:solidFill>
              </a:rPr>
              <a:t>  </a:t>
            </a:r>
          </a:p>
          <a:p>
            <a:pPr>
              <a:buFont typeface="Wingdings" panose="05000000000000000000" pitchFamily="2" charset="2"/>
              <a:buChar char="Ø"/>
            </a:pPr>
            <a:r>
              <a:rPr lang="en-US" dirty="0" smtClean="0">
                <a:solidFill>
                  <a:prstClr val="black"/>
                </a:solidFill>
              </a:rPr>
              <a:t>What are your fears based on the findings?</a:t>
            </a:r>
            <a:br>
              <a:rPr lang="en-US" dirty="0" smtClean="0">
                <a:solidFill>
                  <a:prstClr val="black"/>
                </a:solidFill>
              </a:rPr>
            </a:br>
            <a:endParaRPr lang="en-US" dirty="0" smtClean="0">
              <a:solidFill>
                <a:prstClr val="black"/>
              </a:solidFill>
            </a:endParaRPr>
          </a:p>
          <a:p>
            <a:pPr>
              <a:buFont typeface="Wingdings" panose="05000000000000000000" pitchFamily="2" charset="2"/>
              <a:buChar char="Ø"/>
            </a:pPr>
            <a:r>
              <a:rPr lang="en-US" dirty="0" smtClean="0">
                <a:solidFill>
                  <a:prstClr val="black"/>
                </a:solidFill>
              </a:rPr>
              <a:t>What are some solutions you would recommend? </a:t>
            </a:r>
            <a:br>
              <a:rPr lang="en-US" dirty="0" smtClean="0">
                <a:solidFill>
                  <a:prstClr val="black"/>
                </a:solidFill>
              </a:rPr>
            </a:br>
            <a:endParaRPr lang="en-US" dirty="0" smtClean="0">
              <a:solidFill>
                <a:prstClr val="black"/>
              </a:solidFill>
            </a:endParaRPr>
          </a:p>
          <a:p>
            <a:pPr>
              <a:buFont typeface="Wingdings" panose="05000000000000000000" pitchFamily="2" charset="2"/>
              <a:buChar char="Ø"/>
            </a:pPr>
            <a:r>
              <a:rPr lang="en-US" dirty="0" smtClean="0">
                <a:solidFill>
                  <a:prstClr val="black"/>
                </a:solidFill>
              </a:rPr>
              <a:t>What type of actions can you take to enhance the positive and eliminate the negative?</a:t>
            </a:r>
            <a:br>
              <a:rPr lang="en-US" dirty="0" smtClean="0">
                <a:solidFill>
                  <a:prstClr val="black"/>
                </a:solidFill>
              </a:rPr>
            </a:br>
            <a:endParaRPr lang="en-US" dirty="0" smtClean="0">
              <a:solidFill>
                <a:prstClr val="black"/>
              </a:solidFill>
            </a:endParaRPr>
          </a:p>
        </p:txBody>
      </p:sp>
      <p:pic>
        <p:nvPicPr>
          <p:cNvPr id="5122" name="Picture 2" descr="Image result for images of intervi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55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1143000"/>
          </a:xfrm>
        </p:spPr>
        <p:txBody>
          <a:bodyPr>
            <a:noAutofit/>
          </a:bodyPr>
          <a:lstStyle/>
          <a:p>
            <a:r>
              <a:rPr lang="en-US" sz="3600" dirty="0" smtClean="0"/>
              <a:t>Action Planning </a:t>
            </a:r>
            <a:r>
              <a:rPr lang="en-US" sz="3600" dirty="0"/>
              <a:t>for Diversity, </a:t>
            </a:r>
            <a:r>
              <a:rPr lang="en-US" sz="3600" dirty="0" smtClean="0"/>
              <a:t>Equity </a:t>
            </a:r>
            <a:r>
              <a:rPr lang="en-US" sz="3600" dirty="0"/>
              <a:t>and Inclusion </a:t>
            </a:r>
            <a:r>
              <a:rPr lang="en-US" sz="3600" dirty="0" smtClean="0"/>
              <a:t>(APDEI</a:t>
            </a:r>
            <a:r>
              <a:rPr lang="en-US" sz="3600" dirty="0"/>
              <a:t>)</a:t>
            </a:r>
          </a:p>
        </p:txBody>
      </p:sp>
      <p:sp>
        <p:nvSpPr>
          <p:cNvPr id="3" name="Content Placeholder 2"/>
          <p:cNvSpPr>
            <a:spLocks noGrp="1"/>
          </p:cNvSpPr>
          <p:nvPr>
            <p:ph idx="1"/>
          </p:nvPr>
        </p:nvSpPr>
        <p:spPr>
          <a:xfrm>
            <a:off x="685800" y="1947036"/>
            <a:ext cx="8229600" cy="4525963"/>
          </a:xfrm>
        </p:spPr>
        <p:txBody>
          <a:bodyPr>
            <a:normAutofit/>
          </a:bodyPr>
          <a:lstStyle/>
          <a:p>
            <a:pPr lvl="1" indent="-342900">
              <a:buFont typeface="Wingdings" panose="05000000000000000000" pitchFamily="2" charset="2"/>
              <a:buChar char="Ø"/>
            </a:pPr>
            <a:r>
              <a:rPr lang="en-US" sz="2400" dirty="0" smtClean="0"/>
              <a:t>Action planning </a:t>
            </a:r>
            <a:r>
              <a:rPr lang="en-US" sz="2400" dirty="0"/>
              <a:t>is a tool for organizing </a:t>
            </a:r>
            <a:r>
              <a:rPr lang="en-US" sz="2400" dirty="0" smtClean="0"/>
              <a:t>the desired outcomes. </a:t>
            </a:r>
            <a:r>
              <a:rPr lang="en-US" sz="2400" dirty="0"/>
              <a:t>In this case, </a:t>
            </a:r>
            <a:r>
              <a:rPr lang="en-US" sz="2400" dirty="0" smtClean="0"/>
              <a:t>the Action Planning for Diversity, Equity, and Inclusion (APDEI) is </a:t>
            </a:r>
            <a:r>
              <a:rPr lang="en-US" sz="2400" dirty="0"/>
              <a:t>a road map to lead your </a:t>
            </a:r>
            <a:r>
              <a:rPr lang="en-US" sz="2400" dirty="0" smtClean="0"/>
              <a:t>planning and outcomes</a:t>
            </a:r>
            <a:r>
              <a:rPr lang="en-US" sz="2400" dirty="0"/>
              <a:t>. Your plan should </a:t>
            </a:r>
            <a:r>
              <a:rPr lang="en-US" sz="2400" dirty="0" smtClean="0"/>
              <a:t>align with the President’s Priorities and IDEAL. </a:t>
            </a:r>
          </a:p>
          <a:p>
            <a:pPr marL="742950" lvl="1" indent="-342900">
              <a:buFont typeface="Wingdings" panose="05000000000000000000" pitchFamily="2" charset="2"/>
              <a:buChar char="Ø"/>
            </a:pPr>
            <a:endParaRPr lang="en-US" sz="2400" dirty="0"/>
          </a:p>
          <a:p>
            <a:pPr lvl="1" indent="-342900">
              <a:buFont typeface="Wingdings" panose="05000000000000000000" pitchFamily="2" charset="2"/>
              <a:buChar char="Ø"/>
            </a:pPr>
            <a:r>
              <a:rPr lang="en-US" sz="2400" dirty="0" smtClean="0"/>
              <a:t>The </a:t>
            </a:r>
            <a:r>
              <a:rPr lang="en-US" sz="2400" dirty="0"/>
              <a:t>purpose of </a:t>
            </a:r>
            <a:r>
              <a:rPr lang="en-US" sz="2400" dirty="0" smtClean="0"/>
              <a:t>action planning </a:t>
            </a:r>
            <a:r>
              <a:rPr lang="en-US" sz="2400" dirty="0"/>
              <a:t>is </a:t>
            </a:r>
            <a:r>
              <a:rPr lang="en-US" sz="2400" dirty="0" smtClean="0"/>
              <a:t>to align your unit’s work with the UO’s mission, values, priorities, and framework to support the identified goals </a:t>
            </a:r>
            <a:r>
              <a:rPr lang="en-US" sz="2400" dirty="0"/>
              <a:t>and </a:t>
            </a:r>
            <a:r>
              <a:rPr lang="en-US" sz="2400" dirty="0" smtClean="0"/>
              <a:t>tactics. </a:t>
            </a:r>
            <a:endParaRPr lang="en-US" sz="2400" dirty="0" smtClean="0">
              <a:solidFill>
                <a:srgbClr val="FF0000"/>
              </a:solidFill>
            </a:endParaRPr>
          </a:p>
          <a:p>
            <a:pPr marL="742950" lvl="1" indent="-342900">
              <a:buFont typeface="Wingdings" panose="05000000000000000000" pitchFamily="2" charset="2"/>
              <a:buChar char="Ø"/>
            </a:pPr>
            <a:endParaRPr lang="en-US" sz="2400" b="1" dirty="0" smtClean="0">
              <a:solidFill>
                <a:prstClr val="black"/>
              </a:solidFill>
            </a:endParaRPr>
          </a:p>
          <a:p>
            <a:pPr marL="400050" lvl="1" indent="0">
              <a:buNone/>
            </a:pPr>
            <a:endParaRPr lang="en-US" sz="2400" dirty="0" smtClean="0">
              <a:solidFill>
                <a:prstClr val="black"/>
              </a:solidFill>
            </a:endParaRPr>
          </a:p>
          <a:p>
            <a:pPr lvl="0"/>
            <a:endParaRPr lang="en-US" sz="1600" dirty="0">
              <a:solidFill>
                <a:prstClr val="black"/>
              </a:solidFil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109728" indent="0">
              <a:buNone/>
            </a:pPr>
            <a:endParaRPr lang="en-US" dirty="0"/>
          </a:p>
          <a:p>
            <a:pPr marL="109728" indent="0">
              <a:buNone/>
            </a:pPr>
            <a:r>
              <a:rPr lang="en-US" sz="2800" dirty="0"/>
              <a:t>T</a:t>
            </a:r>
            <a:r>
              <a:rPr lang="en-US" sz="2800" dirty="0" smtClean="0"/>
              <a:t>he </a:t>
            </a:r>
            <a:r>
              <a:rPr lang="en-US" sz="2800" dirty="0"/>
              <a:t>A</a:t>
            </a:r>
            <a:r>
              <a:rPr lang="en-US" sz="2800" dirty="0" smtClean="0"/>
              <a:t>ction </a:t>
            </a:r>
            <a:r>
              <a:rPr lang="en-US" sz="2800" dirty="0"/>
              <a:t>P</a:t>
            </a:r>
            <a:r>
              <a:rPr lang="en-US" sz="2800" dirty="0" smtClean="0"/>
              <a:t>lanning document </a:t>
            </a:r>
            <a:r>
              <a:rPr lang="en-US" sz="2800" dirty="0"/>
              <a:t>has a basic overall framework. </a:t>
            </a:r>
            <a:r>
              <a:rPr lang="en-US" sz="2800" dirty="0" smtClean="0"/>
              <a:t>Place all parts </a:t>
            </a:r>
            <a:r>
              <a:rPr lang="en-US" sz="2800" dirty="0"/>
              <a:t>of a plan into the following three areas, you can clearly </a:t>
            </a:r>
            <a:r>
              <a:rPr lang="en-US" sz="2800" dirty="0" smtClean="0"/>
              <a:t>view how </a:t>
            </a:r>
            <a:r>
              <a:rPr lang="en-US" sz="2800" dirty="0"/>
              <a:t>the pieces of your plan </a:t>
            </a:r>
            <a:r>
              <a:rPr lang="en-US" sz="2800" dirty="0" smtClean="0"/>
              <a:t>can fit </a:t>
            </a:r>
            <a:r>
              <a:rPr lang="en-US" sz="2800" dirty="0"/>
              <a:t>together</a:t>
            </a:r>
            <a:r>
              <a:rPr lang="en-US" sz="2800" dirty="0" smtClean="0"/>
              <a:t>:</a:t>
            </a:r>
          </a:p>
          <a:p>
            <a:endParaRPr lang="en-US" sz="2400" dirty="0"/>
          </a:p>
          <a:p>
            <a:pPr lvl="0"/>
            <a:r>
              <a:rPr lang="en-US" sz="2800" b="1" dirty="0"/>
              <a:t>Where are we </a:t>
            </a:r>
            <a:r>
              <a:rPr lang="en-US" sz="2800" b="1" dirty="0" smtClean="0"/>
              <a:t>now? (</a:t>
            </a:r>
            <a:r>
              <a:rPr lang="en-US" sz="2800" dirty="0" smtClean="0"/>
              <a:t>Executive Summary) </a:t>
            </a:r>
            <a:r>
              <a:rPr lang="en-US" sz="2800" dirty="0"/>
              <a:t>Review your current strategic position and clarify your unit’s mission, vision, and values</a:t>
            </a:r>
            <a:r>
              <a:rPr lang="en-US" sz="2800" dirty="0" smtClean="0"/>
              <a:t>.</a:t>
            </a:r>
          </a:p>
          <a:p>
            <a:pPr lvl="0"/>
            <a:endParaRPr lang="en-US" sz="2400" dirty="0"/>
          </a:p>
          <a:p>
            <a:pPr lvl="0"/>
            <a:r>
              <a:rPr lang="en-US" sz="2800" b="1" dirty="0"/>
              <a:t>Where are we going?</a:t>
            </a:r>
            <a:r>
              <a:rPr lang="en-US" sz="2800" dirty="0"/>
              <a:t> </a:t>
            </a:r>
            <a:r>
              <a:rPr lang="en-US" sz="2800" dirty="0" smtClean="0"/>
              <a:t>(Tactics and Measures) Establish </a:t>
            </a:r>
            <a:r>
              <a:rPr lang="en-US" sz="2800" dirty="0"/>
              <a:t>your </a:t>
            </a:r>
            <a:r>
              <a:rPr lang="en-US" sz="2800" dirty="0" smtClean="0"/>
              <a:t>unit’s vision by using </a:t>
            </a:r>
            <a:r>
              <a:rPr lang="en-US" sz="2800" dirty="0"/>
              <a:t>the President’s Priorities &amp; IDEAL Framework</a:t>
            </a:r>
            <a:r>
              <a:rPr lang="en-US" sz="2800" dirty="0" smtClean="0"/>
              <a:t>.</a:t>
            </a:r>
          </a:p>
          <a:p>
            <a:pPr lvl="0"/>
            <a:endParaRPr lang="en-US" sz="2400" dirty="0"/>
          </a:p>
          <a:p>
            <a:pPr lvl="0"/>
            <a:r>
              <a:rPr lang="en-US" sz="2800" b="1" dirty="0"/>
              <a:t>How will we get there</a:t>
            </a:r>
            <a:r>
              <a:rPr lang="en-US" sz="2800" b="1" dirty="0" smtClean="0"/>
              <a:t>? (</a:t>
            </a:r>
            <a:r>
              <a:rPr lang="en-US" sz="2800" dirty="0" smtClean="0"/>
              <a:t>Resources</a:t>
            </a:r>
            <a:r>
              <a:rPr lang="en-US" sz="2800" b="1" dirty="0" smtClean="0"/>
              <a:t>)</a:t>
            </a:r>
            <a:r>
              <a:rPr lang="en-US" sz="2800" dirty="0" smtClean="0"/>
              <a:t> Understand the available resources </a:t>
            </a:r>
            <a:r>
              <a:rPr lang="en-US" sz="2800" dirty="0"/>
              <a:t>to connect where you are now to </a:t>
            </a:r>
            <a:r>
              <a:rPr lang="en-US" sz="2800" dirty="0" smtClean="0"/>
              <a:t>help get you where </a:t>
            </a:r>
            <a:r>
              <a:rPr lang="en-US" sz="2800" dirty="0"/>
              <a:t>you’re going. Review institutional strategic </a:t>
            </a:r>
            <a:r>
              <a:rPr lang="en-US" sz="2800" dirty="0" smtClean="0"/>
              <a:t>objectives, goals</a:t>
            </a:r>
            <a:r>
              <a:rPr lang="en-US" sz="2800" dirty="0"/>
              <a:t>, data </a:t>
            </a:r>
            <a:r>
              <a:rPr lang="en-US" sz="2800" dirty="0" smtClean="0"/>
              <a:t>points, action </a:t>
            </a:r>
            <a:r>
              <a:rPr lang="en-US" sz="2800" dirty="0"/>
              <a:t>items, </a:t>
            </a:r>
            <a:r>
              <a:rPr lang="en-US" sz="2800" dirty="0" smtClean="0"/>
              <a:t>timelines, </a:t>
            </a:r>
            <a:r>
              <a:rPr lang="en-US" sz="2800" dirty="0"/>
              <a:t>resources, etc.</a:t>
            </a:r>
            <a:endParaRPr lang="en-US" sz="2400" dirty="0"/>
          </a:p>
          <a:p>
            <a:pPr marL="400050" lvl="1" indent="0">
              <a:buNone/>
            </a:pPr>
            <a:endParaRPr lang="en-US" sz="1400" dirty="0"/>
          </a:p>
        </p:txBody>
      </p:sp>
      <p:sp>
        <p:nvSpPr>
          <p:cNvPr id="2" name="Title 1"/>
          <p:cNvSpPr>
            <a:spLocks noGrp="1"/>
          </p:cNvSpPr>
          <p:nvPr>
            <p:ph type="title"/>
          </p:nvPr>
        </p:nvSpPr>
        <p:spPr/>
        <p:txBody>
          <a:bodyPr>
            <a:normAutofit fontScale="90000"/>
          </a:bodyPr>
          <a:lstStyle/>
          <a:p>
            <a:r>
              <a:rPr lang="en-US" sz="4400" cap="all" dirty="0" smtClean="0"/>
              <a:t/>
            </a:r>
            <a:br>
              <a:rPr lang="en-US" sz="4400" cap="all" dirty="0" smtClean="0"/>
            </a:br>
            <a:r>
              <a:rPr lang="en-US" sz="4000" cap="all" dirty="0" smtClean="0"/>
              <a:t> </a:t>
            </a:r>
            <a:r>
              <a:rPr lang="en-US" sz="4000" dirty="0" smtClean="0"/>
              <a:t>Action Planning Framework</a:t>
            </a:r>
            <a:r>
              <a:rPr lang="en-US" sz="2400" dirty="0"/>
              <a:t/>
            </a:r>
            <a:br>
              <a:rPr lang="en-US" sz="2400" dirty="0"/>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518245"/>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392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Autofit/>
          </a:bodyPr>
          <a:lstStyle/>
          <a:p>
            <a:pPr marL="457200" marR="0" lvl="1" indent="0" defTabSz="914400" rtl="0" eaLnBrk="1" fontAlgn="auto" latinLnBrk="0" hangingPunct="1">
              <a:lnSpc>
                <a:spcPct val="100000"/>
              </a:lnSpc>
              <a:spcBef>
                <a:spcPct val="20000"/>
              </a:spcBef>
              <a:spcAft>
                <a:spcPts val="0"/>
              </a:spcAft>
              <a:tabLst/>
              <a:defRPr/>
            </a:pPr>
            <a:r>
              <a:rPr lang="en-US" sz="2800" b="1" kern="1200" dirty="0" smtClean="0">
                <a:solidFill>
                  <a:srgbClr val="676A55"/>
                </a:solidFill>
                <a:effectLst>
                  <a:outerShdw blurRad="31750" dist="25400" dir="5400000" algn="tl" rotWithShape="0">
                    <a:srgbClr val="000000">
                      <a:alpha val="25000"/>
                    </a:srgbClr>
                  </a:outerShdw>
                </a:effectLst>
                <a:latin typeface="Lucida Sans Unicode"/>
                <a:ea typeface="+mj-ea"/>
                <a:cs typeface="+mj-cs"/>
              </a:rPr>
              <a:t>Action Plan Development: Using the IDEAL Framework</a:t>
            </a:r>
            <a:endParaRPr lang="en-US" sz="2800" dirty="0">
              <a:latin typeface="+mj-lt"/>
            </a:endParaRPr>
          </a:p>
        </p:txBody>
      </p:sp>
      <p:sp>
        <p:nvSpPr>
          <p:cNvPr id="3" name="Content Placeholder 2"/>
          <p:cNvSpPr>
            <a:spLocks noGrp="1"/>
          </p:cNvSpPr>
          <p:nvPr>
            <p:ph idx="1"/>
          </p:nvPr>
        </p:nvSpPr>
        <p:spPr>
          <a:xfrm>
            <a:off x="685800" y="1447800"/>
            <a:ext cx="8229600" cy="4967287"/>
          </a:xfrm>
        </p:spPr>
        <p:txBody>
          <a:bodyPr>
            <a:normAutofit fontScale="92500" lnSpcReduction="10000"/>
          </a:bodyPr>
          <a:lstStyle/>
          <a:p>
            <a:pPr marL="800100" lvl="1" indent="-342900">
              <a:buFont typeface="Wingdings" panose="05000000000000000000" pitchFamily="2" charset="2"/>
              <a:buChar char="Ø"/>
            </a:pPr>
            <a:r>
              <a:rPr lang="en-US" sz="2200" b="1" dirty="0" smtClean="0">
                <a:solidFill>
                  <a:prstClr val="black"/>
                </a:solidFill>
              </a:rPr>
              <a:t>STRUCTURE</a:t>
            </a:r>
            <a:r>
              <a:rPr lang="en-US" sz="2200" b="1" dirty="0">
                <a:solidFill>
                  <a:prstClr val="black"/>
                </a:solidFill>
              </a:rPr>
              <a:t>: </a:t>
            </a:r>
            <a:r>
              <a:rPr lang="en-US" sz="2200" dirty="0">
                <a:solidFill>
                  <a:prstClr val="black"/>
                </a:solidFill>
              </a:rPr>
              <a:t>The </a:t>
            </a:r>
            <a:r>
              <a:rPr lang="en-US" sz="2200" dirty="0" smtClean="0">
                <a:solidFill>
                  <a:prstClr val="black"/>
                </a:solidFill>
              </a:rPr>
              <a:t>UO Diversity Action Template </a:t>
            </a:r>
            <a:r>
              <a:rPr lang="en-US" sz="2000" dirty="0"/>
              <a:t>(APDEI) </a:t>
            </a:r>
            <a:r>
              <a:rPr lang="en-US" sz="2200" dirty="0" smtClean="0">
                <a:solidFill>
                  <a:prstClr val="black"/>
                </a:solidFill>
              </a:rPr>
              <a:t>includes </a:t>
            </a:r>
            <a:r>
              <a:rPr lang="en-US" sz="2200" dirty="0">
                <a:solidFill>
                  <a:prstClr val="black"/>
                </a:solidFill>
              </a:rPr>
              <a:t>a general description of each goal, followed by </a:t>
            </a:r>
            <a:r>
              <a:rPr lang="en-US" sz="2200" dirty="0" smtClean="0">
                <a:solidFill>
                  <a:prstClr val="black"/>
                </a:solidFill>
              </a:rPr>
              <a:t>quantifiable </a:t>
            </a:r>
            <a:r>
              <a:rPr lang="en-US" sz="2200" dirty="0">
                <a:solidFill>
                  <a:prstClr val="black"/>
                </a:solidFill>
              </a:rPr>
              <a:t>strategies and tactics</a:t>
            </a:r>
            <a:r>
              <a:rPr lang="en-US" sz="2200" dirty="0" smtClean="0">
                <a:solidFill>
                  <a:prstClr val="black"/>
                </a:solidFill>
              </a:rPr>
              <a:t>. </a:t>
            </a:r>
            <a:r>
              <a:rPr lang="en-US" sz="2200" dirty="0">
                <a:solidFill>
                  <a:prstClr val="black"/>
                </a:solidFill>
              </a:rPr>
              <a:t>Leaders are </a:t>
            </a:r>
            <a:r>
              <a:rPr lang="en-US" sz="2200" dirty="0" smtClean="0">
                <a:solidFill>
                  <a:prstClr val="black"/>
                </a:solidFill>
              </a:rPr>
              <a:t>to identify tactics, measures, resources, leads and a timeline over a 3 year period. For each tactic, specify the target group (students, faculty, staff, administrators, alumni, etc.)</a:t>
            </a:r>
            <a:br>
              <a:rPr lang="en-US" sz="2200" dirty="0" smtClean="0">
                <a:solidFill>
                  <a:prstClr val="black"/>
                </a:solidFill>
              </a:rPr>
            </a:br>
            <a:endParaRPr lang="en-US" sz="2200" b="1" dirty="0">
              <a:solidFill>
                <a:prstClr val="black"/>
              </a:solidFill>
            </a:endParaRPr>
          </a:p>
          <a:p>
            <a:pPr marL="800100" lvl="1" indent="-342900">
              <a:buFont typeface="Wingdings" panose="05000000000000000000" pitchFamily="2" charset="2"/>
              <a:buChar char="Ø"/>
            </a:pPr>
            <a:r>
              <a:rPr lang="en-US" sz="2200" b="1" dirty="0" smtClean="0">
                <a:solidFill>
                  <a:prstClr val="black"/>
                </a:solidFill>
              </a:rPr>
              <a:t>EVALUATION </a:t>
            </a:r>
            <a:r>
              <a:rPr lang="en-US" sz="2200" b="1" dirty="0">
                <a:solidFill>
                  <a:prstClr val="black"/>
                </a:solidFill>
              </a:rPr>
              <a:t>TOOLS AND METRICS: </a:t>
            </a:r>
            <a:r>
              <a:rPr lang="en-US" sz="2200" dirty="0">
                <a:solidFill>
                  <a:prstClr val="black"/>
                </a:solidFill>
              </a:rPr>
              <a:t>Units will identify appropriate evaluation </a:t>
            </a:r>
            <a:r>
              <a:rPr lang="en-US" sz="2200" dirty="0" smtClean="0">
                <a:solidFill>
                  <a:prstClr val="black"/>
                </a:solidFill>
              </a:rPr>
              <a:t>tools per identified tactic. Incorporating </a:t>
            </a:r>
            <a:r>
              <a:rPr lang="en-US" sz="2200" dirty="0">
                <a:solidFill>
                  <a:prstClr val="black"/>
                </a:solidFill>
              </a:rPr>
              <a:t>both qualitative and quantitative metrics </a:t>
            </a:r>
            <a:r>
              <a:rPr lang="en-US" sz="2200" dirty="0" smtClean="0">
                <a:solidFill>
                  <a:prstClr val="black"/>
                </a:solidFill>
              </a:rPr>
              <a:t>is encouraged. </a:t>
            </a:r>
            <a:endParaRPr lang="en-US" sz="2200" dirty="0">
              <a:solidFill>
                <a:prstClr val="black"/>
              </a:solidFill>
            </a:endParaRPr>
          </a:p>
          <a:p>
            <a:pPr marL="800100" lvl="1" indent="-342900">
              <a:buFont typeface="Wingdings" panose="05000000000000000000" pitchFamily="2" charset="2"/>
              <a:buChar char="Ø"/>
            </a:pPr>
            <a:endParaRPr lang="en-US" sz="2200" b="1" dirty="0">
              <a:solidFill>
                <a:prstClr val="black"/>
              </a:solidFill>
            </a:endParaRPr>
          </a:p>
          <a:p>
            <a:pPr marL="800100" lvl="1" indent="-342900">
              <a:buFont typeface="Wingdings" panose="05000000000000000000" pitchFamily="2" charset="2"/>
              <a:buChar char="Ø"/>
            </a:pPr>
            <a:r>
              <a:rPr lang="en-US" sz="2200" b="1" dirty="0">
                <a:solidFill>
                  <a:prstClr val="black"/>
                </a:solidFill>
              </a:rPr>
              <a:t>REPORTING: </a:t>
            </a:r>
            <a:r>
              <a:rPr lang="en-US" sz="2200" dirty="0">
                <a:solidFill>
                  <a:prstClr val="black"/>
                </a:solidFill>
              </a:rPr>
              <a:t>Each mission/unit will submit a diversity A</a:t>
            </a:r>
            <a:r>
              <a:rPr lang="en-US" sz="2200" dirty="0" smtClean="0">
                <a:solidFill>
                  <a:prstClr val="black"/>
                </a:solidFill>
              </a:rPr>
              <a:t>ction </a:t>
            </a:r>
            <a:r>
              <a:rPr lang="en-US" sz="2200" dirty="0">
                <a:solidFill>
                  <a:prstClr val="black"/>
                </a:solidFill>
              </a:rPr>
              <a:t>P</a:t>
            </a:r>
            <a:r>
              <a:rPr lang="en-US" sz="2200" dirty="0" smtClean="0">
                <a:solidFill>
                  <a:prstClr val="black"/>
                </a:solidFill>
              </a:rPr>
              <a:t>lan </a:t>
            </a:r>
            <a:r>
              <a:rPr lang="en-US" sz="2200" dirty="0">
                <a:solidFill>
                  <a:prstClr val="black"/>
                </a:solidFill>
              </a:rPr>
              <a:t>to the </a:t>
            </a:r>
            <a:r>
              <a:rPr lang="en-US" sz="2200" dirty="0" smtClean="0">
                <a:solidFill>
                  <a:prstClr val="black"/>
                </a:solidFill>
              </a:rPr>
              <a:t>Vice </a:t>
            </a:r>
            <a:r>
              <a:rPr lang="en-US" sz="2200" dirty="0">
                <a:solidFill>
                  <a:prstClr val="black"/>
                </a:solidFill>
              </a:rPr>
              <a:t>President for </a:t>
            </a:r>
            <a:r>
              <a:rPr lang="en-US" sz="2200" dirty="0" smtClean="0">
                <a:solidFill>
                  <a:prstClr val="black"/>
                </a:solidFill>
              </a:rPr>
              <a:t>Equity</a:t>
            </a:r>
            <a:r>
              <a:rPr lang="en-US" sz="2200" dirty="0">
                <a:solidFill>
                  <a:prstClr val="black"/>
                </a:solidFill>
              </a:rPr>
              <a:t>, and </a:t>
            </a:r>
            <a:r>
              <a:rPr lang="en-US" sz="2200" dirty="0" smtClean="0">
                <a:solidFill>
                  <a:prstClr val="black"/>
                </a:solidFill>
              </a:rPr>
              <a:t>Inclusion by March 17, 2017. </a:t>
            </a:r>
            <a:r>
              <a:rPr lang="en-US" sz="2200" dirty="0">
                <a:solidFill>
                  <a:prstClr val="black"/>
                </a:solidFill>
              </a:rPr>
              <a:t>Plans will be posted on website and communicated throughout the </a:t>
            </a:r>
            <a:r>
              <a:rPr lang="en-US" sz="2200" dirty="0" smtClean="0">
                <a:solidFill>
                  <a:prstClr val="black"/>
                </a:solidFill>
              </a:rPr>
              <a:t>UO. </a:t>
            </a:r>
            <a:endParaRPr lang="en-US" sz="2200" dirty="0">
              <a:solidFill>
                <a:prstClr val="black"/>
              </a:solidFill>
            </a:endParaRPr>
          </a:p>
          <a:p>
            <a:pPr marL="457200" lvl="1" indent="0">
              <a:buNone/>
            </a:pPr>
            <a:endParaRPr lang="en-US" sz="2400" dirty="0">
              <a:solidFill>
                <a:prstClr val="black"/>
              </a:solidFill>
            </a:endParaRPr>
          </a:p>
          <a:p>
            <a:pPr marL="457200" lvl="1" indent="0">
              <a:buNone/>
            </a:pPr>
            <a:endParaRPr lang="en-US"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491287"/>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386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1400" b="1" dirty="0" smtClean="0"/>
              <a:t>Pull </a:t>
            </a:r>
            <a:r>
              <a:rPr lang="en-US" sz="1400" b="1" dirty="0"/>
              <a:t>together a </a:t>
            </a:r>
            <a:r>
              <a:rPr lang="en-US" sz="1400" b="1" dirty="0" smtClean="0"/>
              <a:t>diverse planning team: </a:t>
            </a:r>
            <a:r>
              <a:rPr lang="en-US" sz="1400" dirty="0" smtClean="0"/>
              <a:t>Bring </a:t>
            </a:r>
            <a:r>
              <a:rPr lang="en-US" sz="1400" dirty="0"/>
              <a:t>together a </a:t>
            </a:r>
            <a:r>
              <a:rPr lang="en-US" sz="1400" dirty="0" smtClean="0"/>
              <a:t>core </a:t>
            </a:r>
            <a:r>
              <a:rPr lang="en-US" sz="1400" dirty="0"/>
              <a:t>team — between six and ten people — of </a:t>
            </a:r>
            <a:r>
              <a:rPr lang="en-US" sz="1400" dirty="0" smtClean="0"/>
              <a:t>faculty, </a:t>
            </a:r>
            <a:r>
              <a:rPr lang="en-US" sz="1400" dirty="0"/>
              <a:t>staff, students, and other stakeholders. </a:t>
            </a:r>
          </a:p>
          <a:p>
            <a:pPr>
              <a:buFont typeface="Wingdings" panose="05000000000000000000" pitchFamily="2" charset="2"/>
              <a:buChar char="Ø"/>
            </a:pPr>
            <a:r>
              <a:rPr lang="en-US" sz="1400" b="1" dirty="0"/>
              <a:t>Allow time </a:t>
            </a:r>
            <a:r>
              <a:rPr lang="en-US" sz="1400" b="1" dirty="0" smtClean="0"/>
              <a:t>for strategic thinking:</a:t>
            </a:r>
            <a:r>
              <a:rPr lang="en-US" sz="1400" dirty="0" smtClean="0"/>
              <a:t> </a:t>
            </a:r>
            <a:r>
              <a:rPr lang="en-US" sz="1400" dirty="0"/>
              <a:t>Your team needs time to think </a:t>
            </a:r>
            <a:r>
              <a:rPr lang="en-US" sz="1400" dirty="0" smtClean="0"/>
              <a:t>Big</a:t>
            </a:r>
            <a:r>
              <a:rPr lang="en-US" sz="1400" dirty="0"/>
              <a:t>. </a:t>
            </a:r>
            <a:r>
              <a:rPr lang="en-US" sz="1400" dirty="0" smtClean="0"/>
              <a:t>Set dates</a:t>
            </a:r>
            <a:r>
              <a:rPr lang="en-US" sz="1400" dirty="0"/>
              <a:t>, </a:t>
            </a:r>
            <a:r>
              <a:rPr lang="en-US" sz="1400" dirty="0" smtClean="0"/>
              <a:t>times, and </a:t>
            </a:r>
            <a:r>
              <a:rPr lang="en-US" sz="1400" dirty="0"/>
              <a:t>locations for group to meet.  </a:t>
            </a:r>
          </a:p>
          <a:p>
            <a:pPr>
              <a:buFont typeface="Wingdings" panose="05000000000000000000" pitchFamily="2" charset="2"/>
              <a:buChar char="Ø"/>
            </a:pPr>
            <a:r>
              <a:rPr lang="en-US" sz="1400" b="1" dirty="0"/>
              <a:t>Get </a:t>
            </a:r>
            <a:r>
              <a:rPr lang="en-US" sz="1400" b="1" dirty="0" smtClean="0"/>
              <a:t>commitment </a:t>
            </a:r>
            <a:r>
              <a:rPr lang="en-US" sz="1400" b="1" dirty="0"/>
              <a:t>from key </a:t>
            </a:r>
            <a:r>
              <a:rPr lang="en-US" sz="1400" b="1" dirty="0" smtClean="0"/>
              <a:t>individuals in </a:t>
            </a:r>
            <a:r>
              <a:rPr lang="en-US" sz="1400" b="1" dirty="0"/>
              <a:t>your </a:t>
            </a:r>
            <a:r>
              <a:rPr lang="en-US" sz="1400" b="1" dirty="0" smtClean="0"/>
              <a:t>unit:</a:t>
            </a:r>
            <a:r>
              <a:rPr lang="en-US" sz="1400" dirty="0" smtClean="0"/>
              <a:t> </a:t>
            </a:r>
            <a:r>
              <a:rPr lang="en-US" sz="1400" dirty="0"/>
              <a:t>You can’t do it alone. If your team doesn’t buy in to the planning process and </a:t>
            </a:r>
            <a:r>
              <a:rPr lang="en-US" sz="1400" dirty="0" smtClean="0"/>
              <a:t>your unit’s action </a:t>
            </a:r>
            <a:r>
              <a:rPr lang="en-US" sz="1400" dirty="0"/>
              <a:t>plan won’t be as effective. </a:t>
            </a:r>
          </a:p>
          <a:p>
            <a:pPr lvl="0">
              <a:buFont typeface="Wingdings" panose="05000000000000000000" pitchFamily="2" charset="2"/>
              <a:buChar char="Ø"/>
            </a:pPr>
            <a:r>
              <a:rPr lang="en-US" sz="1400" b="1" dirty="0"/>
              <a:t>Allow for open and free discussion regardless of each person’s position within the </a:t>
            </a:r>
            <a:r>
              <a:rPr lang="en-US" sz="1400" b="1" dirty="0" smtClean="0"/>
              <a:t>unit</a:t>
            </a:r>
            <a:r>
              <a:rPr lang="en-US" sz="1400" b="1" dirty="0"/>
              <a:t>:</a:t>
            </a:r>
            <a:r>
              <a:rPr lang="en-US" sz="1400" dirty="0" smtClean="0"/>
              <a:t> </a:t>
            </a:r>
            <a:r>
              <a:rPr lang="en-US" sz="1400" dirty="0"/>
              <a:t>Leaders must encourage active </a:t>
            </a:r>
            <a:r>
              <a:rPr lang="en-US" sz="1400" dirty="0" smtClean="0"/>
              <a:t>participation, diverse viewpoints, and discourage individuals from dominating</a:t>
            </a:r>
            <a:r>
              <a:rPr lang="en-US" sz="1400" dirty="0"/>
              <a:t> </a:t>
            </a:r>
            <a:r>
              <a:rPr lang="en-US" sz="1400" dirty="0" smtClean="0"/>
              <a:t>the planning sessions.</a:t>
            </a:r>
          </a:p>
          <a:p>
            <a:pPr lvl="0">
              <a:buFont typeface="Wingdings" panose="05000000000000000000" pitchFamily="2" charset="2"/>
              <a:buChar char="Ø"/>
            </a:pPr>
            <a:r>
              <a:rPr lang="en-US" sz="1400" b="1" dirty="0" smtClean="0"/>
              <a:t>Make </a:t>
            </a:r>
            <a:r>
              <a:rPr lang="en-US" sz="1400" b="1" dirty="0"/>
              <a:t>your plan </a:t>
            </a:r>
            <a:r>
              <a:rPr lang="en-US" sz="1400" b="1" dirty="0" smtClean="0"/>
              <a:t>actionable:</a:t>
            </a:r>
            <a:r>
              <a:rPr lang="en-US" sz="1400" dirty="0" smtClean="0"/>
              <a:t> </a:t>
            </a:r>
            <a:r>
              <a:rPr lang="en-US" sz="1400" dirty="0"/>
              <a:t>To have any chance at implementation, the plan must clearly articulate goals, action steps, responsibilities, accountabilities, and specific deadlines.  Use SMART Goals. </a:t>
            </a:r>
            <a:endParaRPr lang="en-US" sz="1400" dirty="0" smtClean="0"/>
          </a:p>
          <a:p>
            <a:pPr lvl="0">
              <a:buFont typeface="Wingdings" panose="05000000000000000000" pitchFamily="2" charset="2"/>
              <a:buChar char="Ø"/>
            </a:pPr>
            <a:r>
              <a:rPr lang="en-US" sz="1400" b="1" dirty="0" smtClean="0"/>
              <a:t>Understanding what you plan: </a:t>
            </a:r>
            <a:r>
              <a:rPr lang="en-US" sz="1400" dirty="0" smtClean="0"/>
              <a:t>Your team </a:t>
            </a:r>
            <a:r>
              <a:rPr lang="en-US" sz="1400" dirty="0"/>
              <a:t>must understand the plan, </a:t>
            </a:r>
            <a:r>
              <a:rPr lang="en-US" sz="1400" dirty="0" smtClean="0"/>
              <a:t>assigned roles</a:t>
            </a:r>
            <a:r>
              <a:rPr lang="en-US" sz="1400" dirty="0"/>
              <a:t>, responsibilities and </a:t>
            </a:r>
            <a:r>
              <a:rPr lang="en-US" sz="1400" dirty="0" smtClean="0"/>
              <a:t>expectations</a:t>
            </a:r>
            <a:r>
              <a:rPr lang="en-US" sz="1400" dirty="0"/>
              <a:t>. </a:t>
            </a:r>
          </a:p>
          <a:p>
            <a:pPr lvl="0">
              <a:buFont typeface="Wingdings" panose="05000000000000000000" pitchFamily="2" charset="2"/>
              <a:buChar char="Ø"/>
            </a:pPr>
            <a:r>
              <a:rPr lang="en-US" sz="1400" b="1" dirty="0"/>
              <a:t>Clearly articulate next steps after every session.</a:t>
            </a:r>
            <a:r>
              <a:rPr lang="en-US" sz="1400" dirty="0"/>
              <a:t> Before </a:t>
            </a:r>
            <a:r>
              <a:rPr lang="en-US" sz="1400" dirty="0" smtClean="0"/>
              <a:t>ending a action </a:t>
            </a:r>
            <a:r>
              <a:rPr lang="en-US" sz="1400" dirty="0"/>
              <a:t>planning session, </a:t>
            </a:r>
            <a:r>
              <a:rPr lang="en-US" sz="1400" dirty="0" smtClean="0"/>
              <a:t>leaders must </a:t>
            </a:r>
            <a:r>
              <a:rPr lang="en-US" sz="1400" dirty="0"/>
              <a:t>explain what comes next and who’s responsible </a:t>
            </a:r>
            <a:r>
              <a:rPr lang="en-US" sz="1400" dirty="0" smtClean="0"/>
              <a:t>and set deadlines</a:t>
            </a:r>
            <a:r>
              <a:rPr lang="en-US" sz="1400" dirty="0"/>
              <a:t>.</a:t>
            </a:r>
          </a:p>
          <a:p>
            <a:pPr lvl="0">
              <a:buFont typeface="Wingdings" panose="05000000000000000000" pitchFamily="2" charset="2"/>
              <a:buChar char="Ø"/>
            </a:pPr>
            <a:r>
              <a:rPr lang="en-US" sz="1400" b="1" dirty="0" smtClean="0"/>
              <a:t>Review other examples: </a:t>
            </a:r>
            <a:r>
              <a:rPr lang="en-US" sz="1400" dirty="0"/>
              <a:t>F</a:t>
            </a:r>
            <a:r>
              <a:rPr lang="en-US" sz="1400" dirty="0" smtClean="0"/>
              <a:t>ind </a:t>
            </a:r>
            <a:r>
              <a:rPr lang="en-US" sz="1400" dirty="0"/>
              <a:t>inspiration and ideas from the examples of </a:t>
            </a:r>
            <a:r>
              <a:rPr lang="en-US" sz="1400" dirty="0" smtClean="0"/>
              <a:t>plans. </a:t>
            </a:r>
            <a:endParaRPr lang="en-US" sz="1400" dirty="0"/>
          </a:p>
          <a:p>
            <a:pPr>
              <a:buFont typeface="Wingdings" panose="05000000000000000000" pitchFamily="2" charset="2"/>
              <a:buChar char="Ø"/>
            </a:pPr>
            <a:endParaRPr lang="en-US" sz="1400" dirty="0"/>
          </a:p>
        </p:txBody>
      </p:sp>
      <p:sp>
        <p:nvSpPr>
          <p:cNvPr id="2" name="Title 1"/>
          <p:cNvSpPr>
            <a:spLocks noGrp="1"/>
          </p:cNvSpPr>
          <p:nvPr>
            <p:ph type="title"/>
          </p:nvPr>
        </p:nvSpPr>
        <p:spPr/>
        <p:txBody>
          <a:bodyPr>
            <a:normAutofit/>
          </a:bodyPr>
          <a:lstStyle/>
          <a:p>
            <a:r>
              <a:rPr lang="en-US" sz="3600" dirty="0" smtClean="0"/>
              <a:t>Best Practices for Action Planning</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518245"/>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33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81000" y="1752600"/>
          <a:ext cx="8229600" cy="40233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sz="2000" dirty="0" smtClean="0"/>
                        <a:t>S</a:t>
                      </a:r>
                      <a:r>
                        <a:rPr lang="en-US" sz="2000" baseline="0" dirty="0" smtClean="0"/>
                        <a:t>     </a:t>
                      </a:r>
                      <a:r>
                        <a:rPr lang="en-US" sz="2000" dirty="0" smtClean="0"/>
                        <a:t>Specific</a:t>
                      </a:r>
                      <a:endParaRPr lang="en-US" sz="2000" dirty="0"/>
                    </a:p>
                  </a:txBody>
                  <a:tcPr/>
                </a:tc>
                <a:tc>
                  <a:txBody>
                    <a:bodyPr/>
                    <a:lstStyle/>
                    <a:p>
                      <a:r>
                        <a:rPr lang="en-US" dirty="0" smtClean="0"/>
                        <a:t>Is</a:t>
                      </a:r>
                      <a:r>
                        <a:rPr lang="en-US" baseline="0" dirty="0" smtClean="0"/>
                        <a:t> the result or outcome clearly stated?</a:t>
                      </a:r>
                      <a:endParaRPr lang="en-US" dirty="0"/>
                    </a:p>
                  </a:txBody>
                  <a:tcPr/>
                </a:tc>
                <a:tc>
                  <a:txBody>
                    <a:bodyPr/>
                    <a:lstStyle/>
                    <a:p>
                      <a:r>
                        <a:rPr lang="en-US" dirty="0" smtClean="0"/>
                        <a:t>Is the metric clear, easy to understand?</a:t>
                      </a:r>
                      <a:endParaRPr lang="en-US" dirty="0"/>
                    </a:p>
                  </a:txBody>
                  <a:tcPr/>
                </a:tc>
                <a:extLst>
                  <a:ext uri="{0D108BD9-81ED-4DB2-BD59-A6C34878D82A}">
                    <a16:rowId xmlns="" xmlns:a16="http://schemas.microsoft.com/office/drawing/2014/main" val="10000"/>
                  </a:ext>
                </a:extLst>
              </a:tr>
              <a:tr h="370840">
                <a:tc>
                  <a:txBody>
                    <a:bodyPr/>
                    <a:lstStyle/>
                    <a:p>
                      <a:r>
                        <a:rPr lang="en-US" sz="2000" dirty="0" smtClean="0"/>
                        <a:t>M</a:t>
                      </a:r>
                      <a:r>
                        <a:rPr lang="en-US" sz="2000" baseline="0" dirty="0" smtClean="0"/>
                        <a:t>    </a:t>
                      </a:r>
                      <a:r>
                        <a:rPr lang="en-US" sz="2000" dirty="0" smtClean="0"/>
                        <a:t>Measurable</a:t>
                      </a:r>
                      <a:endParaRPr lang="en-US" sz="2000" dirty="0"/>
                    </a:p>
                  </a:txBody>
                  <a:tcPr/>
                </a:tc>
                <a:tc>
                  <a:txBody>
                    <a:bodyPr/>
                    <a:lstStyle/>
                    <a:p>
                      <a:r>
                        <a:rPr lang="en-US" dirty="0" smtClean="0"/>
                        <a:t>Can the result be measured?</a:t>
                      </a:r>
                      <a:endParaRPr lang="en-US" dirty="0"/>
                    </a:p>
                  </a:txBody>
                  <a:tcPr/>
                </a:tc>
                <a:tc>
                  <a:txBody>
                    <a:bodyPr/>
                    <a:lstStyle/>
                    <a:p>
                      <a:r>
                        <a:rPr lang="en-US" dirty="0" smtClean="0"/>
                        <a:t>Are the data</a:t>
                      </a:r>
                      <a:r>
                        <a:rPr lang="en-US" baseline="0" dirty="0" smtClean="0"/>
                        <a:t> readily available?</a:t>
                      </a:r>
                      <a:endParaRPr lang="en-US" dirty="0"/>
                    </a:p>
                  </a:txBody>
                  <a:tcPr/>
                </a:tc>
                <a:extLst>
                  <a:ext uri="{0D108BD9-81ED-4DB2-BD59-A6C34878D82A}">
                    <a16:rowId xmlns="" xmlns:a16="http://schemas.microsoft.com/office/drawing/2014/main" val="10001"/>
                  </a:ext>
                </a:extLst>
              </a:tr>
              <a:tr h="370840">
                <a:tc>
                  <a:txBody>
                    <a:bodyPr/>
                    <a:lstStyle/>
                    <a:p>
                      <a:r>
                        <a:rPr lang="en-US" dirty="0" smtClean="0"/>
                        <a:t>A     </a:t>
                      </a:r>
                      <a:r>
                        <a:rPr lang="en-US" sz="2000" dirty="0" smtClean="0"/>
                        <a:t>Actionable</a:t>
                      </a:r>
                      <a:endParaRPr lang="en-US" sz="2000" dirty="0"/>
                    </a:p>
                  </a:txBody>
                  <a:tcPr/>
                </a:tc>
                <a:tc>
                  <a:txBody>
                    <a:bodyPr/>
                    <a:lstStyle/>
                    <a:p>
                      <a:r>
                        <a:rPr lang="en-US" dirty="0" smtClean="0"/>
                        <a:t>Can the tactic be achieved?</a:t>
                      </a:r>
                      <a:endParaRPr lang="en-US" dirty="0"/>
                    </a:p>
                  </a:txBody>
                  <a:tcPr/>
                </a:tc>
                <a:tc>
                  <a:txBody>
                    <a:bodyPr/>
                    <a:lstStyle/>
                    <a:p>
                      <a:r>
                        <a:rPr lang="en-US" dirty="0" smtClean="0"/>
                        <a:t>Can you influence a change in the result?</a:t>
                      </a:r>
                      <a:endParaRPr lang="en-US" dirty="0"/>
                    </a:p>
                  </a:txBody>
                  <a:tcPr/>
                </a:tc>
                <a:extLst>
                  <a:ext uri="{0D108BD9-81ED-4DB2-BD59-A6C34878D82A}">
                    <a16:rowId xmlns="" xmlns:a16="http://schemas.microsoft.com/office/drawing/2014/main" val="10002"/>
                  </a:ext>
                </a:extLst>
              </a:tr>
              <a:tr h="370840">
                <a:tc>
                  <a:txBody>
                    <a:bodyPr/>
                    <a:lstStyle/>
                    <a:p>
                      <a:r>
                        <a:rPr lang="en-US" dirty="0" smtClean="0"/>
                        <a:t>R</a:t>
                      </a:r>
                      <a:r>
                        <a:rPr lang="en-US" baseline="0" dirty="0" smtClean="0"/>
                        <a:t>     </a:t>
                      </a:r>
                      <a:r>
                        <a:rPr lang="en-US" sz="2000" dirty="0" smtClean="0"/>
                        <a:t>Relevant</a:t>
                      </a:r>
                      <a:endParaRPr lang="en-US" sz="2000" dirty="0"/>
                    </a:p>
                  </a:txBody>
                  <a:tcPr/>
                </a:tc>
                <a:tc>
                  <a:txBody>
                    <a:bodyPr/>
                    <a:lstStyle/>
                    <a:p>
                      <a:r>
                        <a:rPr lang="en-US" dirty="0" smtClean="0"/>
                        <a:t>Does the tactic link to the strategy of</a:t>
                      </a:r>
                      <a:r>
                        <a:rPr lang="en-US" baseline="0" dirty="0" smtClean="0"/>
                        <a:t> the IDEAL framework?</a:t>
                      </a:r>
                      <a:endParaRPr lang="en-US" dirty="0"/>
                    </a:p>
                  </a:txBody>
                  <a:tcPr/>
                </a:tc>
                <a:tc>
                  <a:txBody>
                    <a:bodyPr/>
                    <a:lstStyle/>
                    <a:p>
                      <a:r>
                        <a:rPr lang="en-US" dirty="0" smtClean="0"/>
                        <a:t>Does the metric measure what</a:t>
                      </a:r>
                      <a:r>
                        <a:rPr lang="en-US" baseline="0" dirty="0" smtClean="0"/>
                        <a:t> is important?</a:t>
                      </a:r>
                      <a:endParaRPr lang="en-US" dirty="0"/>
                    </a:p>
                  </a:txBody>
                  <a:tcPr/>
                </a:tc>
                <a:extLst>
                  <a:ext uri="{0D108BD9-81ED-4DB2-BD59-A6C34878D82A}">
                    <a16:rowId xmlns="" xmlns:a16="http://schemas.microsoft.com/office/drawing/2014/main" val="10003"/>
                  </a:ext>
                </a:extLst>
              </a:tr>
              <a:tr h="370840">
                <a:tc>
                  <a:txBody>
                    <a:bodyPr/>
                    <a:lstStyle/>
                    <a:p>
                      <a:r>
                        <a:rPr lang="en-US" dirty="0" smtClean="0"/>
                        <a:t>T</a:t>
                      </a:r>
                      <a:r>
                        <a:rPr lang="en-US" baseline="0" dirty="0" smtClean="0"/>
                        <a:t>     </a:t>
                      </a:r>
                      <a:r>
                        <a:rPr lang="en-US" sz="1800" baseline="0" dirty="0" smtClean="0"/>
                        <a:t>Timely</a:t>
                      </a:r>
                      <a:endParaRPr lang="en-US" sz="1800" dirty="0"/>
                    </a:p>
                  </a:txBody>
                  <a:tcPr/>
                </a:tc>
                <a:tc>
                  <a:txBody>
                    <a:bodyPr/>
                    <a:lstStyle/>
                    <a:p>
                      <a:r>
                        <a:rPr lang="en-US" dirty="0" smtClean="0"/>
                        <a:t>Is the completion time</a:t>
                      </a:r>
                      <a:r>
                        <a:rPr lang="en-US" baseline="0" dirty="0" smtClean="0"/>
                        <a:t> of the tactic clearly identified?</a:t>
                      </a:r>
                      <a:endParaRPr lang="en-US" dirty="0"/>
                    </a:p>
                  </a:txBody>
                  <a:tcPr/>
                </a:tc>
                <a:tc>
                  <a:txBody>
                    <a:bodyPr/>
                    <a:lstStyle/>
                    <a:p>
                      <a:r>
                        <a:rPr lang="en-US" dirty="0" smtClean="0"/>
                        <a:t>How often do</a:t>
                      </a:r>
                      <a:r>
                        <a:rPr lang="en-US" baseline="0" dirty="0" smtClean="0"/>
                        <a:t> you need the data?</a:t>
                      </a:r>
                      <a:endParaRPr lang="en-US" dirty="0"/>
                    </a:p>
                  </a:txBody>
                  <a:tcPr/>
                </a:tc>
                <a:extLst>
                  <a:ext uri="{0D108BD9-81ED-4DB2-BD59-A6C34878D82A}">
                    <a16:rowId xmlns="" xmlns:a16="http://schemas.microsoft.com/office/drawing/2014/main" val="10004"/>
                  </a:ext>
                </a:extLst>
              </a:tr>
            </a:tbl>
          </a:graphicData>
        </a:graphic>
      </p:graphicFrame>
      <p:sp>
        <p:nvSpPr>
          <p:cNvPr id="3" name="Title 2"/>
          <p:cNvSpPr>
            <a:spLocks noGrp="1"/>
          </p:cNvSpPr>
          <p:nvPr>
            <p:ph type="title"/>
          </p:nvPr>
        </p:nvSpPr>
        <p:spPr/>
        <p:txBody>
          <a:bodyPr/>
          <a:lstStyle/>
          <a:p>
            <a:pPr algn="ctr"/>
            <a:r>
              <a:rPr lang="en-US" dirty="0" smtClean="0"/>
              <a:t>SMART Tactics and Metrics</a:t>
            </a:r>
            <a:endParaRPr lang="en-US" dirty="0"/>
          </a:p>
        </p:txBody>
      </p:sp>
      <p:graphicFrame>
        <p:nvGraphicFramePr>
          <p:cNvPr id="5" name="Table 4"/>
          <p:cNvGraphicFramePr>
            <a:graphicFrameLocks noGrp="1"/>
          </p:cNvGraphicFramePr>
          <p:nvPr>
            <p:extLst/>
          </p:nvPr>
        </p:nvGraphicFramePr>
        <p:xfrm>
          <a:off x="3124200" y="1371600"/>
          <a:ext cx="5486400" cy="3708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US" dirty="0" smtClean="0">
                          <a:solidFill>
                            <a:schemeClr val="tx1"/>
                          </a:solidFill>
                        </a:rPr>
                        <a:t>Tactics</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Metrics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518245"/>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760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marL="457200" marR="0" lvl="1" indent="0" algn="ctr" defTabSz="914400" rtl="0" eaLnBrk="1" fontAlgn="auto" latinLnBrk="0" hangingPunct="1">
              <a:lnSpc>
                <a:spcPct val="100000"/>
              </a:lnSpc>
              <a:spcBef>
                <a:spcPct val="20000"/>
              </a:spcBef>
              <a:spcAft>
                <a:spcPts val="0"/>
              </a:spcAft>
              <a:tabLst/>
              <a:defRPr/>
            </a:pPr>
            <a:r>
              <a:rPr lang="en-US" sz="3600" b="1" kern="1200" dirty="0" smtClean="0">
                <a:solidFill>
                  <a:srgbClr val="676A55"/>
                </a:solidFill>
                <a:effectLst>
                  <a:outerShdw blurRad="31750" dist="25400" dir="5400000" algn="tl" rotWithShape="0">
                    <a:srgbClr val="000000">
                      <a:alpha val="25000"/>
                    </a:srgbClr>
                  </a:outerShdw>
                </a:effectLst>
                <a:latin typeface="Lucida Sans Unicode"/>
                <a:ea typeface="+mj-ea"/>
                <a:cs typeface="+mj-cs"/>
              </a:rPr>
              <a:t>Meeting Agenda</a:t>
            </a:r>
            <a:r>
              <a:rPr lang="en-US" sz="2800" kern="1200" dirty="0" smtClean="0">
                <a:solidFill>
                  <a:prstClr val="black"/>
                </a:solidFill>
                <a:latin typeface="Calibri"/>
                <a:ea typeface="+mn-ea"/>
                <a:cs typeface="+mn-cs"/>
              </a:rPr>
              <a:t> </a:t>
            </a:r>
            <a:r>
              <a:rPr kumimoji="0" lang="en-US" sz="2800" b="0" i="0" u="none" strike="noStrike" kern="1200" cap="none" spc="0" normalizeH="0" noProof="0" dirty="0" smtClean="0">
                <a:ln>
                  <a:noFill/>
                </a:ln>
                <a:solidFill>
                  <a:prstClr val="black"/>
                </a:solidFill>
                <a:effectLst/>
                <a:uLnTx/>
                <a:uFillTx/>
                <a:latin typeface="Calibri"/>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r>
            <a:br>
              <a:rPr kumimoji="0" lang="en-US" sz="2800" b="0" i="0" u="none" strike="noStrike" kern="1200" cap="none" spc="0" normalizeH="0" baseline="0" noProof="0" dirty="0" smtClean="0">
                <a:ln>
                  <a:noFill/>
                </a:ln>
                <a:solidFill>
                  <a:prstClr val="black"/>
                </a:solidFill>
                <a:effectLst/>
                <a:uLnTx/>
                <a:uFillTx/>
                <a:latin typeface="Calibri"/>
                <a:ea typeface="+mn-ea"/>
                <a:cs typeface="+mn-cs"/>
              </a:rPr>
            </a:br>
            <a:endParaRPr lang="en-US" sz="2800" dirty="0"/>
          </a:p>
        </p:txBody>
      </p:sp>
      <p:sp>
        <p:nvSpPr>
          <p:cNvPr id="3" name="Content Placeholder 2"/>
          <p:cNvSpPr>
            <a:spLocks noGrp="1"/>
          </p:cNvSpPr>
          <p:nvPr>
            <p:ph idx="1"/>
          </p:nvPr>
        </p:nvSpPr>
        <p:spPr>
          <a:xfrm>
            <a:off x="685800" y="1366837"/>
            <a:ext cx="8229600" cy="5338763"/>
          </a:xfrm>
        </p:spPr>
        <p:txBody>
          <a:bodyPr>
            <a:normAutofit fontScale="70000" lnSpcReduction="20000"/>
          </a:bodyPr>
          <a:lstStyle/>
          <a:p>
            <a:pPr lvl="1">
              <a:buFont typeface="Wingdings" panose="05000000000000000000" pitchFamily="2" charset="2"/>
              <a:buChar char="Ø"/>
            </a:pPr>
            <a:r>
              <a:rPr lang="en-US" sz="2400" dirty="0" smtClean="0">
                <a:solidFill>
                  <a:prstClr val="black"/>
                </a:solidFill>
              </a:rPr>
              <a:t>Introductory Remarks: President Michael Schill</a:t>
            </a:r>
            <a:br>
              <a:rPr lang="en-US" sz="2400" dirty="0" smtClean="0">
                <a:solidFill>
                  <a:prstClr val="black"/>
                </a:solidFill>
              </a:rPr>
            </a:b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Overview of Planning Process &amp; Introduction of Workshop Presenters: VP Alex-Assensoh</a:t>
            </a:r>
            <a:br>
              <a:rPr lang="en-US" sz="2400" dirty="0" smtClean="0">
                <a:solidFill>
                  <a:prstClr val="black"/>
                </a:solidFill>
              </a:rPr>
            </a:br>
            <a:r>
              <a:rPr lang="en-US" sz="2400" dirty="0" smtClean="0">
                <a:solidFill>
                  <a:prstClr val="black"/>
                </a:solidFill>
              </a:rPr>
              <a:t> </a:t>
            </a:r>
          </a:p>
          <a:p>
            <a:pPr lvl="1">
              <a:buFont typeface="Wingdings" panose="05000000000000000000" pitchFamily="2" charset="2"/>
              <a:buChar char="Ø"/>
            </a:pPr>
            <a:r>
              <a:rPr lang="en-US" sz="2400" dirty="0" smtClean="0">
                <a:solidFill>
                  <a:prstClr val="black"/>
                </a:solidFill>
              </a:rPr>
              <a:t>Best Practices in Action Planning</a:t>
            </a:r>
          </a:p>
          <a:p>
            <a:pPr lvl="1">
              <a:buFont typeface="Wingdings" panose="05000000000000000000" pitchFamily="2" charset="2"/>
              <a:buChar char="Ø"/>
            </a:pP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Table Top Exercise 1: Building Common Ground</a:t>
            </a:r>
            <a:br>
              <a:rPr lang="en-US" sz="2400" dirty="0" smtClean="0">
                <a:solidFill>
                  <a:prstClr val="black"/>
                </a:solidFill>
              </a:rPr>
            </a:br>
            <a:endParaRPr lang="en-US" sz="2400" dirty="0">
              <a:solidFill>
                <a:prstClr val="black"/>
              </a:solidFill>
            </a:endParaRPr>
          </a:p>
          <a:p>
            <a:pPr lvl="1">
              <a:buFont typeface="Wingdings" panose="05000000000000000000" pitchFamily="2" charset="2"/>
              <a:buChar char="Ø"/>
            </a:pPr>
            <a:r>
              <a:rPr lang="en-US" sz="2400" dirty="0" smtClean="0">
                <a:solidFill>
                  <a:prstClr val="black"/>
                </a:solidFill>
              </a:rPr>
              <a:t>Diversity, Equity and Inclusion at the UO: Themes from Leadership</a:t>
            </a:r>
          </a:p>
          <a:p>
            <a:pPr lvl="1">
              <a:buFont typeface="Wingdings" panose="05000000000000000000" pitchFamily="2" charset="2"/>
              <a:buChar char="Ø"/>
            </a:pPr>
            <a:endParaRPr lang="en-US" sz="2400" dirty="0">
              <a:solidFill>
                <a:prstClr val="black"/>
              </a:solidFill>
            </a:endParaRPr>
          </a:p>
          <a:p>
            <a:pPr lvl="1">
              <a:buFont typeface="Wingdings" panose="05000000000000000000" pitchFamily="2" charset="2"/>
              <a:buChar char="Ø"/>
            </a:pPr>
            <a:r>
              <a:rPr lang="en-US" sz="2400" dirty="0" smtClean="0">
                <a:solidFill>
                  <a:prstClr val="black"/>
                </a:solidFill>
              </a:rPr>
              <a:t>Table Top Exercise 2: Building A New Reality</a:t>
            </a:r>
          </a:p>
          <a:p>
            <a:pPr lvl="1">
              <a:buFont typeface="Wingdings" panose="05000000000000000000" pitchFamily="2" charset="2"/>
              <a:buChar char="Ø"/>
            </a:pP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Tools to Get us Started on Diversity Action Planning</a:t>
            </a:r>
          </a:p>
          <a:p>
            <a:pPr lvl="1">
              <a:buFont typeface="Wingdings" panose="05000000000000000000" pitchFamily="2" charset="2"/>
              <a:buChar char="Ø"/>
            </a:pP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Table Top Exercise 3: Designing Tactics and Measures for your unit</a:t>
            </a:r>
            <a:br>
              <a:rPr lang="en-US" sz="2400" dirty="0" smtClean="0">
                <a:solidFill>
                  <a:prstClr val="black"/>
                </a:solidFill>
              </a:rPr>
            </a:b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Questions, Observations, and Needs</a:t>
            </a:r>
            <a:br>
              <a:rPr lang="en-US" sz="2400" dirty="0" smtClean="0">
                <a:solidFill>
                  <a:prstClr val="black"/>
                </a:solidFill>
              </a:rPr>
            </a:b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Next Steps  </a:t>
            </a:r>
          </a:p>
          <a:p>
            <a:pPr marL="457200" lvl="1" indent="0">
              <a:buNone/>
            </a:pPr>
            <a:r>
              <a:rPr lang="en-US" sz="2400" dirty="0" smtClean="0">
                <a:solidFill>
                  <a:prstClr val="black"/>
                </a:solidFill>
              </a:rPr>
              <a:t> </a:t>
            </a:r>
            <a:endParaRPr lang="en-US"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493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rmAutofit fontScale="92500" lnSpcReduction="20000"/>
          </a:bodyPr>
          <a:lstStyle/>
          <a:p>
            <a:pPr lvl="0">
              <a:buFont typeface="Wingdings" panose="05000000000000000000" pitchFamily="2" charset="2"/>
              <a:buChar char="Ø"/>
            </a:pPr>
            <a:r>
              <a:rPr lang="en-US" sz="1900" b="1" dirty="0" smtClean="0"/>
              <a:t>Ignoring </a:t>
            </a:r>
            <a:r>
              <a:rPr lang="en-US" sz="1900" b="1" dirty="0"/>
              <a:t>what your planning process reveals:</a:t>
            </a:r>
            <a:r>
              <a:rPr lang="en-US" sz="1900" dirty="0"/>
              <a:t> </a:t>
            </a:r>
            <a:r>
              <a:rPr lang="en-US" sz="1900" dirty="0" smtClean="0"/>
              <a:t>The </a:t>
            </a:r>
            <a:r>
              <a:rPr lang="en-US" sz="1900" dirty="0"/>
              <a:t>planning process includes </a:t>
            </a:r>
            <a:r>
              <a:rPr lang="en-US" sz="1900" dirty="0" smtClean="0"/>
              <a:t>research and analysis. Take it seriously. Use it to move forward.</a:t>
            </a:r>
            <a:br>
              <a:rPr lang="en-US" sz="1900" dirty="0" smtClean="0"/>
            </a:br>
            <a:endParaRPr lang="en-US" sz="1900" dirty="0" smtClean="0"/>
          </a:p>
          <a:p>
            <a:pPr lvl="0">
              <a:buFont typeface="Wingdings" panose="05000000000000000000" pitchFamily="2" charset="2"/>
              <a:buChar char="Ø"/>
            </a:pPr>
            <a:r>
              <a:rPr lang="en-US" sz="1900" b="1" dirty="0" smtClean="0"/>
              <a:t>Being </a:t>
            </a:r>
            <a:r>
              <a:rPr lang="en-US" sz="1900" b="1" dirty="0"/>
              <a:t>unrealistic about your ability to </a:t>
            </a:r>
            <a:r>
              <a:rPr lang="en-US" sz="1900" b="1" dirty="0" smtClean="0"/>
              <a:t>plan:</a:t>
            </a:r>
            <a:r>
              <a:rPr lang="en-US" sz="1900" dirty="0"/>
              <a:t> </a:t>
            </a:r>
            <a:r>
              <a:rPr lang="en-US" sz="1900" dirty="0" smtClean="0"/>
              <a:t> Putting together a plan takes </a:t>
            </a:r>
            <a:r>
              <a:rPr lang="en-US" sz="1900" dirty="0"/>
              <a:t>time and </a:t>
            </a:r>
            <a:r>
              <a:rPr lang="en-US" sz="1900" dirty="0" smtClean="0"/>
              <a:t>effort. </a:t>
            </a:r>
            <a:r>
              <a:rPr lang="en-US" sz="1900" dirty="0"/>
              <a:t>Be </a:t>
            </a:r>
            <a:r>
              <a:rPr lang="en-US" sz="1900" dirty="0" smtClean="0"/>
              <a:t>realistic and schedule planning sessions. Work backwards on your timeline. Plans due March 17, 2017. </a:t>
            </a:r>
            <a:br>
              <a:rPr lang="en-US" sz="1900" dirty="0" smtClean="0"/>
            </a:br>
            <a:endParaRPr lang="en-US" sz="1900" dirty="0"/>
          </a:p>
          <a:p>
            <a:pPr lvl="0">
              <a:buFont typeface="Wingdings" panose="05000000000000000000" pitchFamily="2" charset="2"/>
              <a:buChar char="Ø"/>
            </a:pPr>
            <a:r>
              <a:rPr lang="en-US" sz="1900" b="1" dirty="0" smtClean="0"/>
              <a:t>Not </a:t>
            </a:r>
            <a:r>
              <a:rPr lang="en-US" sz="1900" b="1" dirty="0"/>
              <a:t>a one person planning </a:t>
            </a:r>
            <a:r>
              <a:rPr lang="en-US" sz="1900" b="1" dirty="0" smtClean="0"/>
              <a:t>process:</a:t>
            </a:r>
            <a:r>
              <a:rPr lang="en-US" sz="1900" dirty="0"/>
              <a:t> </a:t>
            </a:r>
            <a:r>
              <a:rPr lang="en-US" sz="1900" dirty="0" smtClean="0"/>
              <a:t> Planning </a:t>
            </a:r>
            <a:r>
              <a:rPr lang="en-US" sz="1900" dirty="0"/>
              <a:t>must engage various stakeholders to ensure </a:t>
            </a:r>
            <a:r>
              <a:rPr lang="en-US" sz="1900" dirty="0" smtClean="0"/>
              <a:t>representation of different perspectives. The action planning process must engage </a:t>
            </a:r>
            <a:r>
              <a:rPr lang="en-US" sz="1900" dirty="0"/>
              <a:t>individuals and team </a:t>
            </a:r>
            <a:r>
              <a:rPr lang="en-US" sz="1900" dirty="0" smtClean="0"/>
              <a:t>members</a:t>
            </a:r>
            <a:r>
              <a:rPr lang="en-US" sz="1900" dirty="0"/>
              <a:t> </a:t>
            </a:r>
            <a:r>
              <a:rPr lang="en-US" sz="1900" dirty="0" smtClean="0"/>
              <a:t>to work together.</a:t>
            </a:r>
            <a:br>
              <a:rPr lang="en-US" sz="1900" dirty="0" smtClean="0"/>
            </a:br>
            <a:r>
              <a:rPr lang="en-US" sz="1900" dirty="0" smtClean="0"/>
              <a:t>   </a:t>
            </a:r>
          </a:p>
          <a:p>
            <a:pPr lvl="0">
              <a:buFont typeface="Wingdings" panose="05000000000000000000" pitchFamily="2" charset="2"/>
              <a:buChar char="Ø"/>
            </a:pPr>
            <a:r>
              <a:rPr lang="en-US" sz="1900" b="1" dirty="0" smtClean="0"/>
              <a:t>Not a one person implementation process:  </a:t>
            </a:r>
            <a:r>
              <a:rPr lang="en-US" sz="1900" dirty="0" smtClean="0"/>
              <a:t>Execution of the plan must involve various stakeholders to implement the plan within the unit. Identify as many multiple responsible parties.</a:t>
            </a:r>
          </a:p>
          <a:p>
            <a:pPr lvl="0">
              <a:buFont typeface="Wingdings" panose="05000000000000000000" pitchFamily="2" charset="2"/>
              <a:buChar char="Ø"/>
            </a:pPr>
            <a:endParaRPr lang="en-US" sz="1900" b="1" dirty="0"/>
          </a:p>
          <a:p>
            <a:pPr lvl="0">
              <a:buFont typeface="Wingdings" panose="05000000000000000000" pitchFamily="2" charset="2"/>
              <a:buChar char="Ø"/>
            </a:pPr>
            <a:r>
              <a:rPr lang="en-US" sz="1900" b="1" dirty="0" smtClean="0"/>
              <a:t>Need support or more direction?  Reach out ASAP</a:t>
            </a:r>
            <a:r>
              <a:rPr lang="en-US" sz="1900" dirty="0" smtClean="0"/>
              <a:t>. Don’t wait until the last minute.  Action planning takes time. </a:t>
            </a:r>
          </a:p>
          <a:p>
            <a:pPr marL="109728" lvl="0" indent="0">
              <a:buNone/>
            </a:pPr>
            <a:endParaRPr lang="en-US" sz="1400" dirty="0"/>
          </a:p>
          <a:p>
            <a:endParaRPr 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518245"/>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3600" dirty="0" smtClean="0"/>
              <a:t>Pitfalls </a:t>
            </a:r>
            <a:r>
              <a:rPr lang="en-US" sz="3600" dirty="0"/>
              <a:t>t</a:t>
            </a:r>
            <a:r>
              <a:rPr lang="en-US" sz="3600" dirty="0" smtClean="0"/>
              <a:t>o Avoid In Action Planning </a:t>
            </a:r>
            <a:endParaRPr lang="en-US" sz="3600" dirty="0"/>
          </a:p>
        </p:txBody>
      </p:sp>
    </p:spTree>
    <p:extLst>
      <p:ext uri="{BB962C8B-B14F-4D97-AF65-F5344CB8AC3E}">
        <p14:creationId xmlns:p14="http://schemas.microsoft.com/office/powerpoint/2010/main" val="263826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46480"/>
          </a:xfrm>
        </p:spPr>
        <p:txBody>
          <a:bodyPr/>
          <a:lstStyle/>
          <a:p>
            <a:r>
              <a:rPr lang="en-US" sz="2400" dirty="0">
                <a:solidFill>
                  <a:srgbClr val="00B050"/>
                </a:solidFill>
              </a:rPr>
              <a:t>GOAL #1 </a:t>
            </a:r>
            <a:r>
              <a:rPr lang="en-US" sz="2400" dirty="0"/>
              <a:t>(I: Inclusion): Create an inclusive and welcoming environment for all</a:t>
            </a:r>
            <a:r>
              <a:rPr lang="en-US" sz="2400" dirty="0" smtClean="0"/>
              <a:t>.</a:t>
            </a:r>
          </a:p>
          <a:p>
            <a:endParaRPr lang="en-US" sz="800" dirty="0" smtClean="0"/>
          </a:p>
          <a:p>
            <a:pPr lvl="1"/>
            <a:r>
              <a:rPr lang="en-US" sz="1800" b="1" dirty="0"/>
              <a:t>School, College, Research or Administration Strategy 1 –  </a:t>
            </a:r>
            <a:r>
              <a:rPr lang="en-US" sz="1800" dirty="0"/>
              <a:t>Create a more welcoming, respectful and inclusive climate for all.</a:t>
            </a:r>
          </a:p>
          <a:p>
            <a:endParaRPr lang="en-US" sz="800" dirty="0"/>
          </a:p>
          <a:p>
            <a:endParaRPr lang="en-US" dirty="0"/>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a:t>UO Diversity Action Plan Template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10308"/>
            <a:ext cx="2895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3527888797"/>
              </p:ext>
            </p:extLst>
          </p:nvPr>
        </p:nvGraphicFramePr>
        <p:xfrm>
          <a:off x="609600" y="2895600"/>
          <a:ext cx="8001000" cy="2314448"/>
        </p:xfrm>
        <a:graphic>
          <a:graphicData uri="http://schemas.openxmlformats.org/drawingml/2006/table">
            <a:tbl>
              <a:tblPr/>
              <a:tblGrid>
                <a:gridCol w="2023391">
                  <a:extLst>
                    <a:ext uri="{9D8B030D-6E8A-4147-A177-3AD203B41FA5}">
                      <a16:colId xmlns="" xmlns:a16="http://schemas.microsoft.com/office/drawing/2014/main" val="20000"/>
                    </a:ext>
                  </a:extLst>
                </a:gridCol>
                <a:gridCol w="1786609">
                  <a:extLst>
                    <a:ext uri="{9D8B030D-6E8A-4147-A177-3AD203B41FA5}">
                      <a16:colId xmlns="" xmlns:a16="http://schemas.microsoft.com/office/drawing/2014/main" val="20001"/>
                    </a:ext>
                  </a:extLst>
                </a:gridCol>
                <a:gridCol w="1295400">
                  <a:extLst>
                    <a:ext uri="{9D8B030D-6E8A-4147-A177-3AD203B41FA5}">
                      <a16:colId xmlns="" xmlns:a16="http://schemas.microsoft.com/office/drawing/2014/main" val="20002"/>
                    </a:ext>
                  </a:extLst>
                </a:gridCol>
                <a:gridCol w="891882">
                  <a:extLst>
                    <a:ext uri="{9D8B030D-6E8A-4147-A177-3AD203B41FA5}">
                      <a16:colId xmlns="" xmlns:a16="http://schemas.microsoft.com/office/drawing/2014/main" val="20003"/>
                    </a:ext>
                  </a:extLst>
                </a:gridCol>
                <a:gridCol w="2003718">
                  <a:extLst>
                    <a:ext uri="{9D8B030D-6E8A-4147-A177-3AD203B41FA5}">
                      <a16:colId xmlns="" xmlns:a16="http://schemas.microsoft.com/office/drawing/2014/main" val="20004"/>
                    </a:ext>
                  </a:extLst>
                </a:gridCol>
              </a:tblGrid>
              <a:tr h="381000">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Tactics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Target Measures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smtClean="0">
                          <a:solidFill>
                            <a:srgbClr val="000000"/>
                          </a:solidFill>
                          <a:effectLst/>
                          <a:latin typeface="Arial Narrow"/>
                          <a:ea typeface="Calibri"/>
                          <a:cs typeface="Arial Narrow"/>
                        </a:rPr>
                        <a:t>Resources to be used</a:t>
                      </a:r>
                      <a:r>
                        <a:rPr lang="en-US" sz="1100" b="1" baseline="0" dirty="0" smtClean="0">
                          <a:solidFill>
                            <a:srgbClr val="000000"/>
                          </a:solidFill>
                          <a:effectLst/>
                          <a:latin typeface="Arial Narrow"/>
                          <a:ea typeface="Calibri"/>
                          <a:cs typeface="Arial Narrow"/>
                        </a:rPr>
                        <a:t> for this tactic</a:t>
                      </a:r>
                      <a:r>
                        <a:rPr lang="en-US" sz="1100" b="1" dirty="0" smtClean="0">
                          <a:solidFill>
                            <a:srgbClr val="000000"/>
                          </a:solidFill>
                          <a:effectLst/>
                          <a:latin typeface="Arial Narrow"/>
                          <a:ea typeface="Calibri"/>
                          <a:cs typeface="Arial Narrow"/>
                        </a:rPr>
                        <a:t> </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Lead</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smtClean="0">
                          <a:solidFill>
                            <a:srgbClr val="000000"/>
                          </a:solidFill>
                          <a:effectLst/>
                          <a:latin typeface="Arial Narrow"/>
                          <a:ea typeface="Calibri"/>
                          <a:cs typeface="Arial Narrow"/>
                        </a:rPr>
                        <a:t>Timeline Year 1,</a:t>
                      </a:r>
                      <a:r>
                        <a:rPr lang="en-US" sz="1100" b="1" baseline="0" dirty="0" smtClean="0">
                          <a:solidFill>
                            <a:srgbClr val="000000"/>
                          </a:solidFill>
                          <a:effectLst/>
                          <a:latin typeface="Arial Narrow"/>
                          <a:ea typeface="Calibri"/>
                          <a:cs typeface="Arial Narrow"/>
                        </a:rPr>
                        <a:t> Year 2, Year 3</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40868">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Arial Narrow"/>
                        </a:rPr>
                        <a:t>1.1 UO to develop and unveil a diversity wall,</a:t>
                      </a:r>
                      <a:r>
                        <a:rPr lang="en-US" sz="1100" baseline="0" dirty="0" smtClean="0">
                          <a:solidFill>
                            <a:srgbClr val="000000"/>
                          </a:solidFill>
                          <a:effectLst/>
                          <a:latin typeface="Arial Narrow"/>
                          <a:ea typeface="Calibri"/>
                          <a:cs typeface="Arial Narrow"/>
                        </a:rPr>
                        <a:t> </a:t>
                      </a:r>
                      <a:r>
                        <a:rPr lang="en-US" sz="1100" dirty="0" smtClean="0">
                          <a:solidFill>
                            <a:srgbClr val="000000"/>
                          </a:solidFill>
                          <a:effectLst/>
                          <a:latin typeface="Arial Narrow"/>
                          <a:ea typeface="Calibri"/>
                          <a:cs typeface="Arial Narrow"/>
                        </a:rPr>
                        <a:t>chronicling significant events in UO’s history that advanced diversity within the university's workforce. The wall will highlight major diversity milestones at the UO. Historical photos and information</a:t>
                      </a:r>
                      <a:r>
                        <a:rPr lang="en-US" sz="1100" baseline="0" dirty="0" smtClean="0">
                          <a:solidFill>
                            <a:srgbClr val="000000"/>
                          </a:solidFill>
                          <a:effectLst/>
                          <a:latin typeface="Arial Narrow"/>
                          <a:ea typeface="Calibri"/>
                          <a:cs typeface="Arial Narrow"/>
                        </a:rPr>
                        <a:t> </a:t>
                      </a:r>
                      <a:r>
                        <a:rPr lang="en-US" sz="1100" dirty="0" smtClean="0">
                          <a:solidFill>
                            <a:srgbClr val="000000"/>
                          </a:solidFill>
                          <a:effectLst/>
                          <a:latin typeface="Arial Narrow"/>
                          <a:ea typeface="Calibri"/>
                          <a:cs typeface="Arial Narrow"/>
                        </a:rPr>
                        <a:t>will come from UO’s library and other sources.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effectLst/>
                          <a:latin typeface="Arial Narrow" panose="020B0606020202030204" pitchFamily="34" charset="0"/>
                          <a:ea typeface="Calibri"/>
                          <a:cs typeface="Times New Roman"/>
                        </a:rPr>
                        <a:t># of individuals/units who participate in the development and implementation of the diversity wall. </a:t>
                      </a:r>
                    </a:p>
                    <a:p>
                      <a:pPr marL="0" marR="0" fontAlgn="ctr">
                        <a:lnSpc>
                          <a:spcPct val="120000"/>
                        </a:lnSpc>
                        <a:spcBef>
                          <a:spcPts val="0"/>
                        </a:spcBef>
                        <a:spcAft>
                          <a:spcPts val="900"/>
                        </a:spcAft>
                      </a:pPr>
                      <a:r>
                        <a:rPr lang="en-US" sz="1100" dirty="0" smtClean="0">
                          <a:effectLst/>
                          <a:latin typeface="Arial Narrow" panose="020B0606020202030204" pitchFamily="34" charset="0"/>
                          <a:ea typeface="Calibri"/>
                          <a:cs typeface="Times New Roman"/>
                        </a:rPr>
                        <a:t>#Location of Wall</a:t>
                      </a:r>
                      <a:endParaRPr lang="en-US" sz="1100" dirty="0">
                        <a:effectLst/>
                        <a:latin typeface="Arial Narrow" panose="020B0606020202030204" pitchFamily="34" charset="0"/>
                        <a:ea typeface="Calibri"/>
                        <a:cs typeface="Times New Roman"/>
                      </a:endParaRPr>
                    </a:p>
                    <a:p>
                      <a:pPr marL="0" marR="0" fontAlgn="ctr">
                        <a:lnSpc>
                          <a:spcPct val="120000"/>
                        </a:lnSpc>
                        <a:spcBef>
                          <a:spcPts val="0"/>
                        </a:spcBef>
                        <a:spcAft>
                          <a:spcPts val="900"/>
                        </a:spcAft>
                      </a:pPr>
                      <a:r>
                        <a:rPr lang="en-US" sz="1100" dirty="0" smtClean="0">
                          <a:effectLst/>
                          <a:latin typeface="Arial Narrow" panose="020B0606020202030204" pitchFamily="34" charset="0"/>
                          <a:ea typeface="Calibri"/>
                          <a:cs typeface="Times New Roman"/>
                        </a:rPr>
                        <a:t>#</a:t>
                      </a:r>
                      <a:r>
                        <a:rPr lang="en-US" sz="1100" baseline="0" dirty="0" smtClean="0">
                          <a:effectLst/>
                          <a:latin typeface="Arial Narrow" panose="020B0606020202030204" pitchFamily="34" charset="0"/>
                          <a:ea typeface="Calibri"/>
                          <a:cs typeface="Times New Roman"/>
                        </a:rPr>
                        <a:t> of individuals who view wall </a:t>
                      </a:r>
                      <a:endParaRPr lang="en-US" sz="1100" dirty="0" smtClean="0">
                        <a:effectLst/>
                        <a:latin typeface="Arial Narrow" panose="020B0606020202030204" pitchFamily="34" charset="0"/>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Arial Narrow"/>
                        </a:rPr>
                        <a:t>Time</a:t>
                      </a:r>
                      <a:r>
                        <a:rPr lang="en-US" sz="1100" baseline="0" dirty="0" smtClean="0">
                          <a:solidFill>
                            <a:srgbClr val="000000"/>
                          </a:solidFill>
                          <a:effectLst/>
                          <a:latin typeface="Arial Narrow"/>
                          <a:ea typeface="Calibri"/>
                          <a:cs typeface="Arial Narrow"/>
                        </a:rPr>
                        <a:t> for development of concept, participants and budget.</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Arial Narrow"/>
                        </a:rPr>
                        <a:t>UO Executive</a:t>
                      </a:r>
                      <a:r>
                        <a:rPr lang="en-US" sz="1100" baseline="0" dirty="0" smtClean="0">
                          <a:solidFill>
                            <a:srgbClr val="000000"/>
                          </a:solidFill>
                          <a:effectLst/>
                          <a:latin typeface="Arial Narrow"/>
                          <a:ea typeface="Calibri"/>
                          <a:cs typeface="Arial Narrow"/>
                        </a:rPr>
                        <a:t> Leadership</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Arial Narrow"/>
                        </a:rPr>
                        <a:t>Develop Concept</a:t>
                      </a:r>
                      <a:r>
                        <a:rPr lang="en-US" sz="1100" baseline="0" dirty="0" smtClean="0">
                          <a:solidFill>
                            <a:srgbClr val="000000"/>
                          </a:solidFill>
                          <a:effectLst/>
                          <a:latin typeface="Arial Narrow"/>
                          <a:ea typeface="Calibri"/>
                          <a:cs typeface="Arial Narrow"/>
                        </a:rPr>
                        <a:t>, Identify Budget and Approval </a:t>
                      </a:r>
                      <a:r>
                        <a:rPr lang="en-US" sz="1100" dirty="0" smtClean="0">
                          <a:solidFill>
                            <a:srgbClr val="000000"/>
                          </a:solidFill>
                          <a:effectLst/>
                          <a:latin typeface="Arial Narrow"/>
                          <a:ea typeface="Calibri"/>
                          <a:cs typeface="Arial Narrow"/>
                        </a:rPr>
                        <a:t>Year</a:t>
                      </a:r>
                      <a:r>
                        <a:rPr lang="en-US" sz="1100" baseline="0" dirty="0" smtClean="0">
                          <a:solidFill>
                            <a:srgbClr val="000000"/>
                          </a:solidFill>
                          <a:effectLst/>
                          <a:latin typeface="Arial Narrow"/>
                          <a:ea typeface="Calibri"/>
                          <a:cs typeface="Arial Narrow"/>
                        </a:rPr>
                        <a:t> 1 </a:t>
                      </a:r>
                    </a:p>
                    <a:p>
                      <a:pPr marL="0" marR="0" fontAlgn="ctr">
                        <a:lnSpc>
                          <a:spcPct val="120000"/>
                        </a:lnSpc>
                        <a:spcBef>
                          <a:spcPts val="0"/>
                        </a:spcBef>
                        <a:spcAft>
                          <a:spcPts val="900"/>
                        </a:spcAft>
                      </a:pPr>
                      <a:r>
                        <a:rPr lang="en-US" sz="1100" baseline="0" dirty="0" smtClean="0">
                          <a:solidFill>
                            <a:srgbClr val="000000"/>
                          </a:solidFill>
                          <a:effectLst/>
                          <a:latin typeface="Arial Narrow"/>
                          <a:ea typeface="Calibri"/>
                          <a:cs typeface="Arial Narrow"/>
                        </a:rPr>
                        <a:t>Implementation of Project  Year 2</a:t>
                      </a:r>
                      <a:endParaRPr lang="en-US" sz="1100" dirty="0" smtClean="0">
                        <a:solidFill>
                          <a:srgbClr val="000000"/>
                        </a:solidFill>
                        <a:effectLst/>
                        <a:latin typeface="Arial Narrow"/>
                        <a:ea typeface="Calibri"/>
                        <a:cs typeface="Arial Narrow"/>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02204650"/>
              </p:ext>
            </p:extLst>
          </p:nvPr>
        </p:nvGraphicFramePr>
        <p:xfrm>
          <a:off x="2057400" y="5181600"/>
          <a:ext cx="5410200" cy="1182658"/>
        </p:xfrm>
        <a:graphic>
          <a:graphicData uri="http://schemas.openxmlformats.org/drawingml/2006/table">
            <a:tbl>
              <a:tblPr firstRow="1" bandRow="1">
                <a:tableStyleId>{5C22544A-7EE6-4342-B048-85BDC9FD1C3A}</a:tableStyleId>
              </a:tblPr>
              <a:tblGrid>
                <a:gridCol w="5410200">
                  <a:extLst>
                    <a:ext uri="{9D8B030D-6E8A-4147-A177-3AD203B41FA5}">
                      <a16:colId xmlns="" xmlns:a16="http://schemas.microsoft.com/office/drawing/2014/main" val="20000"/>
                    </a:ext>
                  </a:extLst>
                </a:gridCol>
              </a:tblGrid>
              <a:tr h="539909">
                <a:tc>
                  <a:txBody>
                    <a:bodyPr/>
                    <a:lstStyle/>
                    <a:p>
                      <a:r>
                        <a:rPr lang="en-US" sz="1400" dirty="0" smtClean="0"/>
                        <a:t>Describe the evaluation tool that you will utilize to measure progress and ensure accountability. </a:t>
                      </a:r>
                      <a:endParaRPr lang="en-US" sz="1400" dirty="0"/>
                    </a:p>
                  </a:txBody>
                  <a:tcPr/>
                </a:tc>
                <a:extLst>
                  <a:ext uri="{0D108BD9-81ED-4DB2-BD59-A6C34878D82A}">
                    <a16:rowId xmlns="" xmlns:a16="http://schemas.microsoft.com/office/drawing/2014/main" val="10000"/>
                  </a:ext>
                </a:extLst>
              </a:tr>
              <a:tr h="642749">
                <a:tc>
                  <a:txBody>
                    <a:bodyPr/>
                    <a:lstStyle/>
                    <a:p>
                      <a:r>
                        <a:rPr lang="en-US" sz="1400" dirty="0" smtClean="0"/>
                        <a:t>Qualitative</a:t>
                      </a:r>
                      <a:r>
                        <a:rPr lang="en-US" sz="1400" baseline="0" dirty="0" smtClean="0"/>
                        <a:t> survey will be created to measure impact, success of diversity wall.</a:t>
                      </a:r>
                      <a:endParaRPr lang="en-US" sz="1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8759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r>
              <a:rPr lang="en-US" sz="2400" dirty="0">
                <a:solidFill>
                  <a:srgbClr val="00B050"/>
                </a:solidFill>
              </a:rPr>
              <a:t>GOAL </a:t>
            </a:r>
            <a:r>
              <a:rPr lang="en-US" sz="2400" dirty="0" smtClean="0">
                <a:solidFill>
                  <a:srgbClr val="00B050"/>
                </a:solidFill>
              </a:rPr>
              <a:t>#2 </a:t>
            </a:r>
            <a:r>
              <a:rPr lang="en-US" sz="2400" dirty="0"/>
              <a:t>(D: Diversity): Increase the representation of diverse students, faculty, staff and community partners at all levels of the university</a:t>
            </a:r>
            <a:r>
              <a:rPr lang="en-US" sz="2400" dirty="0" smtClean="0"/>
              <a:t>.</a:t>
            </a:r>
          </a:p>
          <a:p>
            <a:pPr lvl="1"/>
            <a:r>
              <a:rPr lang="en-US" sz="2000" b="1" dirty="0" smtClean="0"/>
              <a:t> </a:t>
            </a:r>
            <a:r>
              <a:rPr lang="en-US" sz="1600" b="1" dirty="0"/>
              <a:t>School, College, Research or Administration Strategy 1- </a:t>
            </a:r>
            <a:r>
              <a:rPr lang="en-US" sz="1600" dirty="0"/>
              <a:t> Incorporate active recruitment strategies, implicit bias training and other promising practices to recruit diverse staff, faculty, administrators, undergraduate and graduate students from traditionally under-represented communities.</a:t>
            </a:r>
          </a:p>
          <a:p>
            <a:pPr lvl="1"/>
            <a:endParaRPr lang="en-US" sz="2000" dirty="0"/>
          </a:p>
          <a:p>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UO Diversity Action Plan Template</a:t>
            </a:r>
          </a:p>
        </p:txBody>
      </p:sp>
      <p:graphicFrame>
        <p:nvGraphicFramePr>
          <p:cNvPr id="7" name="Table 6"/>
          <p:cNvGraphicFramePr>
            <a:graphicFrameLocks noGrp="1"/>
          </p:cNvGraphicFramePr>
          <p:nvPr>
            <p:extLst>
              <p:ext uri="{D42A27DB-BD31-4B8C-83A1-F6EECF244321}">
                <p14:modId xmlns:p14="http://schemas.microsoft.com/office/powerpoint/2010/main" val="961159695"/>
              </p:ext>
            </p:extLst>
          </p:nvPr>
        </p:nvGraphicFramePr>
        <p:xfrm>
          <a:off x="685800" y="3505200"/>
          <a:ext cx="7772401" cy="1779016"/>
        </p:xfrm>
        <a:graphic>
          <a:graphicData uri="http://schemas.openxmlformats.org/drawingml/2006/table">
            <a:tbl>
              <a:tblPr/>
              <a:tblGrid>
                <a:gridCol w="2093769">
                  <a:extLst>
                    <a:ext uri="{9D8B030D-6E8A-4147-A177-3AD203B41FA5}">
                      <a16:colId xmlns="" xmlns:a16="http://schemas.microsoft.com/office/drawing/2014/main" val="20000"/>
                    </a:ext>
                  </a:extLst>
                </a:gridCol>
                <a:gridCol w="1566519">
                  <a:extLst>
                    <a:ext uri="{9D8B030D-6E8A-4147-A177-3AD203B41FA5}">
                      <a16:colId xmlns="" xmlns:a16="http://schemas.microsoft.com/office/drawing/2014/main" val="20001"/>
                    </a:ext>
                  </a:extLst>
                </a:gridCol>
                <a:gridCol w="1566519">
                  <a:extLst>
                    <a:ext uri="{9D8B030D-6E8A-4147-A177-3AD203B41FA5}">
                      <a16:colId xmlns="" xmlns:a16="http://schemas.microsoft.com/office/drawing/2014/main" val="20002"/>
                    </a:ext>
                  </a:extLst>
                </a:gridCol>
                <a:gridCol w="979075">
                  <a:extLst>
                    <a:ext uri="{9D8B030D-6E8A-4147-A177-3AD203B41FA5}">
                      <a16:colId xmlns="" xmlns:a16="http://schemas.microsoft.com/office/drawing/2014/main" val="20003"/>
                    </a:ext>
                  </a:extLst>
                </a:gridCol>
                <a:gridCol w="1566519">
                  <a:extLst>
                    <a:ext uri="{9D8B030D-6E8A-4147-A177-3AD203B41FA5}">
                      <a16:colId xmlns="" xmlns:a16="http://schemas.microsoft.com/office/drawing/2014/main" val="20004"/>
                    </a:ext>
                  </a:extLst>
                </a:gridCol>
              </a:tblGrid>
              <a:tr h="0">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Tactics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Target Measures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Resources </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Lead</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smtClean="0">
                          <a:solidFill>
                            <a:srgbClr val="000000"/>
                          </a:solidFill>
                          <a:effectLst/>
                          <a:latin typeface="Arial Narrow"/>
                          <a:ea typeface="Calibri"/>
                          <a:cs typeface="Arial Narrow"/>
                        </a:rPr>
                        <a:t>Timeline Year 1,</a:t>
                      </a:r>
                      <a:r>
                        <a:rPr lang="en-US" sz="1100" b="1" baseline="0" dirty="0" smtClean="0">
                          <a:solidFill>
                            <a:srgbClr val="000000"/>
                          </a:solidFill>
                          <a:effectLst/>
                          <a:latin typeface="Arial Narrow"/>
                          <a:ea typeface="Calibri"/>
                          <a:cs typeface="Arial Narrow"/>
                        </a:rPr>
                        <a:t> Year 2, Year 3</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marL="0" marR="0">
                        <a:lnSpc>
                          <a:spcPct val="107000"/>
                        </a:lnSpc>
                        <a:spcBef>
                          <a:spcPts val="0"/>
                        </a:spcBef>
                        <a:spcAft>
                          <a:spcPts val="0"/>
                        </a:spcAft>
                      </a:pPr>
                      <a:r>
                        <a:rPr lang="en-US" sz="1100" dirty="0" smtClean="0">
                          <a:solidFill>
                            <a:srgbClr val="000000"/>
                          </a:solidFill>
                          <a:effectLst/>
                          <a:latin typeface="Arial Narrow"/>
                          <a:ea typeface="Calibri"/>
                          <a:cs typeface="Arial Narrow"/>
                        </a:rPr>
                        <a:t>1.1 </a:t>
                      </a:r>
                      <a:r>
                        <a:rPr lang="en-US" sz="1100" dirty="0" smtClean="0">
                          <a:effectLst/>
                          <a:latin typeface="Arial Narrow" panose="020B0606020202030204" pitchFamily="34" charset="0"/>
                          <a:ea typeface="Arial Unicode MS"/>
                          <a:cs typeface="Arial Unicode MS"/>
                        </a:rPr>
                        <a:t>Create a Diversity, Equity &amp; Inclusion Component for Employee Onboarding “Orientation Program”. Program to allow new hires to learn of role and expectations of diversity at the UO. </a:t>
                      </a:r>
                      <a:endParaRPr lang="en-US" sz="1100" dirty="0">
                        <a:effectLst/>
                        <a:latin typeface="Arial Narrow" panose="020B0606020202030204" pitchFamily="34" charset="0"/>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solidFill>
                            <a:srgbClr val="000000"/>
                          </a:solidFill>
                          <a:effectLst/>
                          <a:latin typeface="Arial Narrow" panose="020B0606020202030204" pitchFamily="34" charset="0"/>
                          <a:ea typeface="Arial Unicode MS"/>
                          <a:cs typeface="Arial Unicode MS"/>
                        </a:rPr>
                        <a:t>% of individuals who participate</a:t>
                      </a:r>
                      <a:r>
                        <a:rPr lang="en-US" sz="1100" baseline="0" dirty="0" smtClean="0">
                          <a:solidFill>
                            <a:srgbClr val="000000"/>
                          </a:solidFill>
                          <a:effectLst/>
                          <a:latin typeface="Arial Narrow" panose="020B0606020202030204" pitchFamily="34" charset="0"/>
                          <a:ea typeface="Arial Unicode MS"/>
                          <a:cs typeface="Arial Unicode MS"/>
                        </a:rPr>
                        <a:t> </a:t>
                      </a:r>
                      <a:r>
                        <a:rPr lang="en-US" sz="1100" dirty="0" smtClean="0">
                          <a:solidFill>
                            <a:srgbClr val="000000"/>
                          </a:solidFill>
                          <a:effectLst/>
                          <a:latin typeface="Arial Narrow" panose="020B0606020202030204" pitchFamily="34" charset="0"/>
                          <a:ea typeface="Arial Unicode MS"/>
                          <a:cs typeface="Arial Unicode MS"/>
                        </a:rPr>
                        <a:t>in program </a:t>
                      </a:r>
                      <a:endParaRPr lang="en-US" sz="1100" dirty="0" smtClean="0">
                        <a:solidFill>
                          <a:srgbClr val="000000"/>
                        </a:solidFill>
                        <a:effectLst/>
                        <a:latin typeface="Arial Narrow" panose="020B0606020202030204" pitchFamily="34" charset="0"/>
                        <a:ea typeface="Calibri"/>
                      </a:endParaRPr>
                    </a:p>
                    <a:p>
                      <a:pPr marL="0" marR="0">
                        <a:spcBef>
                          <a:spcPts val="0"/>
                        </a:spcBef>
                        <a:spcAft>
                          <a:spcPts val="0"/>
                        </a:spcAft>
                      </a:pPr>
                      <a:r>
                        <a:rPr lang="en-US" sz="1100" dirty="0" smtClean="0">
                          <a:solidFill>
                            <a:srgbClr val="000000"/>
                          </a:solidFill>
                          <a:effectLst/>
                          <a:latin typeface="Arial Narrow" panose="020B0606020202030204" pitchFamily="34" charset="0"/>
                          <a:ea typeface="Arial Unicode MS"/>
                          <a:cs typeface="Arial Unicode MS"/>
                        </a:rPr>
                        <a:t>% of new hires who understand role of diversity at UO</a:t>
                      </a:r>
                    </a:p>
                    <a:p>
                      <a:pPr marL="0" marR="0">
                        <a:spcBef>
                          <a:spcPts val="0"/>
                        </a:spcBef>
                        <a:spcAft>
                          <a:spcPts val="0"/>
                        </a:spcAft>
                      </a:pPr>
                      <a:r>
                        <a:rPr lang="en-US" sz="1100" dirty="0" smtClean="0">
                          <a:solidFill>
                            <a:srgbClr val="000000"/>
                          </a:solidFill>
                          <a:effectLst/>
                          <a:latin typeface="Arial Narrow" panose="020B0606020202030204" pitchFamily="34" charset="0"/>
                          <a:ea typeface="Arial Unicode MS"/>
                          <a:cs typeface="Arial Unicode MS"/>
                        </a:rPr>
                        <a:t>% of new hires</a:t>
                      </a:r>
                      <a:r>
                        <a:rPr lang="en-US" sz="1100" baseline="0" dirty="0" smtClean="0">
                          <a:solidFill>
                            <a:srgbClr val="000000"/>
                          </a:solidFill>
                          <a:effectLst/>
                          <a:latin typeface="Arial Narrow" panose="020B0606020202030204" pitchFamily="34" charset="0"/>
                          <a:ea typeface="Arial Unicode MS"/>
                          <a:cs typeface="Arial Unicode MS"/>
                        </a:rPr>
                        <a:t> that are retained on annual basis</a:t>
                      </a:r>
                      <a:endParaRPr lang="en-US" sz="1100" dirty="0">
                        <a:solidFill>
                          <a:srgbClr val="000000"/>
                        </a:solidFill>
                        <a:effectLst/>
                        <a:latin typeface="Arial Narrow" panose="020B0606020202030204" pitchFamily="34" charset="0"/>
                        <a:ea typeface="Calibri"/>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20000"/>
                        </a:lnSpc>
                        <a:spcBef>
                          <a:spcPts val="0"/>
                        </a:spcBef>
                        <a:spcAft>
                          <a:spcPts val="900"/>
                        </a:spcAft>
                        <a:buClrTx/>
                        <a:buSzTx/>
                        <a:buFontTx/>
                        <a:buNone/>
                        <a:tabLst/>
                        <a:defRPr/>
                      </a:pPr>
                      <a:r>
                        <a:rPr lang="en-US" sz="1100" dirty="0">
                          <a:solidFill>
                            <a:srgbClr val="000000"/>
                          </a:solidFill>
                          <a:effectLst/>
                          <a:latin typeface="Arial Narrow"/>
                          <a:ea typeface="Calibri"/>
                          <a:cs typeface="Arial Narrow"/>
                        </a:rPr>
                        <a:t> </a:t>
                      </a:r>
                      <a:r>
                        <a:rPr kumimoji="0" lang="en-US" sz="1100" b="0" i="0" u="none" strike="noStrike" kern="1200" cap="none" spc="0" normalizeH="0" baseline="0" noProof="0" dirty="0" smtClean="0">
                          <a:ln>
                            <a:noFill/>
                          </a:ln>
                          <a:solidFill>
                            <a:srgbClr val="000000"/>
                          </a:solidFill>
                          <a:effectLst/>
                          <a:uLnTx/>
                          <a:uFillTx/>
                          <a:latin typeface="Arial Narrow"/>
                          <a:ea typeface="Calibri"/>
                          <a:cs typeface="Arial Narrow"/>
                        </a:rPr>
                        <a:t>Time for development of concept, participants and budget.</a:t>
                      </a:r>
                      <a:endParaRPr kumimoji="0" lang="en-US" sz="11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Arial Narrow"/>
                        </a:rPr>
                        <a:t>HR Unit Leader</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098675" algn="l"/>
                        </a:tabLst>
                      </a:pPr>
                      <a:r>
                        <a:rPr lang="en-US" sz="1100" dirty="0" smtClean="0">
                          <a:solidFill>
                            <a:srgbClr val="000000"/>
                          </a:solidFill>
                          <a:effectLst/>
                          <a:latin typeface="Arial Narrow" panose="020B0606020202030204" pitchFamily="34" charset="0"/>
                          <a:ea typeface="Arial Unicode MS"/>
                          <a:cs typeface="Arial Unicode MS"/>
                        </a:rPr>
                        <a:t>Develop &amp; Implement Plan in Year 1</a:t>
                      </a:r>
                      <a:endParaRPr lang="en-US" sz="1100" dirty="0" smtClean="0">
                        <a:solidFill>
                          <a:srgbClr val="000000"/>
                        </a:solidFill>
                        <a:effectLst/>
                        <a:latin typeface="Arial Narrow" panose="020B0606020202030204" pitchFamily="34" charset="0"/>
                        <a:ea typeface="Calibri"/>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81288882"/>
              </p:ext>
            </p:extLst>
          </p:nvPr>
        </p:nvGraphicFramePr>
        <p:xfrm>
          <a:off x="1447800" y="5355349"/>
          <a:ext cx="6324600" cy="1280160"/>
        </p:xfrm>
        <a:graphic>
          <a:graphicData uri="http://schemas.openxmlformats.org/drawingml/2006/table">
            <a:tbl>
              <a:tblPr firstRow="1" bandRow="1">
                <a:tableStyleId>{5C22544A-7EE6-4342-B048-85BDC9FD1C3A}</a:tableStyleId>
              </a:tblPr>
              <a:tblGrid>
                <a:gridCol w="6324600">
                  <a:extLst>
                    <a:ext uri="{9D8B030D-6E8A-4147-A177-3AD203B41FA5}">
                      <a16:colId xmlns="" xmlns:a16="http://schemas.microsoft.com/office/drawing/2014/main" val="20000"/>
                    </a:ext>
                  </a:extLst>
                </a:gridCol>
              </a:tblGrid>
              <a:tr h="640080">
                <a:tc>
                  <a:txBody>
                    <a:bodyPr/>
                    <a:lstStyle/>
                    <a:p>
                      <a:r>
                        <a:rPr lang="en-US" dirty="0" smtClean="0"/>
                        <a:t>Describe the evaluation tool that you will utilize to measure progress and ensure accountability. </a:t>
                      </a:r>
                      <a:endParaRPr lang="en-US" dirty="0"/>
                    </a:p>
                  </a:txBody>
                  <a:tcPr/>
                </a:tc>
                <a:extLst>
                  <a:ext uri="{0D108BD9-81ED-4DB2-BD59-A6C34878D82A}">
                    <a16:rowId xmlns="" xmlns:a16="http://schemas.microsoft.com/office/drawing/2014/main" val="10000"/>
                  </a:ext>
                </a:extLst>
              </a:tr>
              <a:tr h="417147">
                <a:tc>
                  <a:txBody>
                    <a:bodyPr/>
                    <a:lstStyle/>
                    <a:p>
                      <a:r>
                        <a:rPr lang="en-US" baseline="0" dirty="0" smtClean="0">
                          <a:latin typeface="Arial" panose="020B0604020202020204" pitchFamily="34" charset="0"/>
                          <a:cs typeface="Arial" panose="020B0604020202020204" pitchFamily="34" charset="0"/>
                        </a:rPr>
                        <a:t>Hiring Numbers, Retention Trends, and  Campus Climate Survey</a:t>
                      </a:r>
                    </a:p>
                  </a:txBody>
                  <a:tcPr/>
                </a:tc>
                <a:extLst>
                  <a:ext uri="{0D108BD9-81ED-4DB2-BD59-A6C34878D82A}">
                    <a16:rowId xmlns="" xmlns:a16="http://schemas.microsoft.com/office/drawing/2014/main" val="10001"/>
                  </a:ext>
                </a:extLst>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457183"/>
            <a:ext cx="2895851" cy="31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206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r>
              <a:rPr lang="en-US" sz="2400" dirty="0">
                <a:solidFill>
                  <a:srgbClr val="00B050"/>
                </a:solidFill>
              </a:rPr>
              <a:t>GOAL #4 </a:t>
            </a:r>
            <a:r>
              <a:rPr lang="en-US" sz="2400" dirty="0"/>
              <a:t>(L: Leadership): Leadership will prioritize and incorporate diversity, equity and inclusion in plans and actions. </a:t>
            </a:r>
          </a:p>
          <a:p>
            <a:pPr lvl="1"/>
            <a:r>
              <a:rPr lang="en-US" sz="1600" b="1" dirty="0"/>
              <a:t>School, College, Research or Administrative </a:t>
            </a:r>
            <a:r>
              <a:rPr lang="en-US" sz="1600" b="1" dirty="0" smtClean="0"/>
              <a:t>Strategy - </a:t>
            </a:r>
            <a:r>
              <a:rPr lang="en-US" sz="1600" dirty="0" smtClean="0"/>
              <a:t>Develop </a:t>
            </a:r>
            <a:r>
              <a:rPr lang="en-US" sz="1600" dirty="0"/>
              <a:t>and promote programs that mentor and prepare members of under-represented groups for leadership opportunities (i.e. department heads, directorships, deanships, vice presidencies, etc.) at the UO.</a:t>
            </a:r>
          </a:p>
          <a:p>
            <a:pPr lvl="1"/>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UO Diversity Action Plan Template</a:t>
            </a:r>
          </a:p>
        </p:txBody>
      </p:sp>
      <p:graphicFrame>
        <p:nvGraphicFramePr>
          <p:cNvPr id="4" name="Table 3"/>
          <p:cNvGraphicFramePr>
            <a:graphicFrameLocks noGrp="1"/>
          </p:cNvGraphicFramePr>
          <p:nvPr>
            <p:extLst>
              <p:ext uri="{D42A27DB-BD31-4B8C-83A1-F6EECF244321}">
                <p14:modId xmlns:p14="http://schemas.microsoft.com/office/powerpoint/2010/main" val="1226729374"/>
              </p:ext>
            </p:extLst>
          </p:nvPr>
        </p:nvGraphicFramePr>
        <p:xfrm>
          <a:off x="685800" y="3429000"/>
          <a:ext cx="7696201" cy="1839976"/>
        </p:xfrm>
        <a:graphic>
          <a:graphicData uri="http://schemas.openxmlformats.org/drawingml/2006/table">
            <a:tbl>
              <a:tblPr/>
              <a:tblGrid>
                <a:gridCol w="2073242">
                  <a:extLst>
                    <a:ext uri="{9D8B030D-6E8A-4147-A177-3AD203B41FA5}">
                      <a16:colId xmlns="" xmlns:a16="http://schemas.microsoft.com/office/drawing/2014/main" val="20000"/>
                    </a:ext>
                  </a:extLst>
                </a:gridCol>
                <a:gridCol w="1551161">
                  <a:extLst>
                    <a:ext uri="{9D8B030D-6E8A-4147-A177-3AD203B41FA5}">
                      <a16:colId xmlns="" xmlns:a16="http://schemas.microsoft.com/office/drawing/2014/main" val="20001"/>
                    </a:ext>
                  </a:extLst>
                </a:gridCol>
                <a:gridCol w="1551161">
                  <a:extLst>
                    <a:ext uri="{9D8B030D-6E8A-4147-A177-3AD203B41FA5}">
                      <a16:colId xmlns="" xmlns:a16="http://schemas.microsoft.com/office/drawing/2014/main" val="20002"/>
                    </a:ext>
                  </a:extLst>
                </a:gridCol>
                <a:gridCol w="969476">
                  <a:extLst>
                    <a:ext uri="{9D8B030D-6E8A-4147-A177-3AD203B41FA5}">
                      <a16:colId xmlns="" xmlns:a16="http://schemas.microsoft.com/office/drawing/2014/main" val="20003"/>
                    </a:ext>
                  </a:extLst>
                </a:gridCol>
                <a:gridCol w="1551161">
                  <a:extLst>
                    <a:ext uri="{9D8B030D-6E8A-4147-A177-3AD203B41FA5}">
                      <a16:colId xmlns="" xmlns:a16="http://schemas.microsoft.com/office/drawing/2014/main" val="20004"/>
                    </a:ext>
                  </a:extLst>
                </a:gridCol>
              </a:tblGrid>
              <a:tr h="0">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Tactics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Target Measures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Resources </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Lead</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smtClean="0">
                          <a:solidFill>
                            <a:srgbClr val="000000"/>
                          </a:solidFill>
                          <a:effectLst/>
                          <a:latin typeface="Arial Narrow"/>
                          <a:ea typeface="Calibri"/>
                          <a:cs typeface="Arial Narrow"/>
                        </a:rPr>
                        <a:t>Timeline Year 1,</a:t>
                      </a:r>
                      <a:r>
                        <a:rPr lang="en-US" sz="1100" b="1" baseline="0" dirty="0" smtClean="0">
                          <a:solidFill>
                            <a:srgbClr val="000000"/>
                          </a:solidFill>
                          <a:effectLst/>
                          <a:latin typeface="Arial Narrow"/>
                          <a:ea typeface="Calibri"/>
                          <a:cs typeface="Arial Narrow"/>
                        </a:rPr>
                        <a:t> Year 2, Year 3</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marL="0" marR="0" fontAlgn="ctr">
                        <a:lnSpc>
                          <a:spcPct val="120000"/>
                        </a:lnSpc>
                        <a:spcBef>
                          <a:spcPts val="0"/>
                        </a:spcBef>
                        <a:spcAft>
                          <a:spcPts val="900"/>
                        </a:spcAft>
                      </a:pPr>
                      <a:r>
                        <a:rPr lang="en-US" sz="1100" dirty="0">
                          <a:solidFill>
                            <a:srgbClr val="000000"/>
                          </a:solidFill>
                          <a:effectLst/>
                          <a:latin typeface="Arial Narrow"/>
                          <a:ea typeface="Calibri"/>
                          <a:cs typeface="Arial Narrow"/>
                        </a:rPr>
                        <a:t>1.1 </a:t>
                      </a:r>
                      <a:r>
                        <a:rPr lang="en-US" sz="1100" dirty="0" smtClean="0">
                          <a:solidFill>
                            <a:srgbClr val="000000"/>
                          </a:solidFill>
                          <a:effectLst/>
                          <a:latin typeface="Arial Narrow"/>
                          <a:ea typeface="Calibri"/>
                          <a:cs typeface="Arial Narrow"/>
                        </a:rPr>
                        <a:t>Formalize &amp; Implement</a:t>
                      </a:r>
                      <a:r>
                        <a:rPr lang="en-US" sz="1100" baseline="0" dirty="0" smtClean="0">
                          <a:solidFill>
                            <a:srgbClr val="000000"/>
                          </a:solidFill>
                          <a:effectLst/>
                          <a:latin typeface="Arial Narrow"/>
                          <a:ea typeface="Calibri"/>
                          <a:cs typeface="Arial Narrow"/>
                        </a:rPr>
                        <a:t> a Leadership Program for URM Faculty and Staff; in preparation for leadership positions.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Times New Roman"/>
                        </a:rPr>
                        <a:t># of participants</a:t>
                      </a:r>
                      <a:r>
                        <a:rPr lang="en-US" sz="1100" baseline="0" dirty="0" smtClean="0">
                          <a:solidFill>
                            <a:srgbClr val="000000"/>
                          </a:solidFill>
                          <a:effectLst/>
                          <a:latin typeface="Arial Narrow"/>
                          <a:ea typeface="Calibri"/>
                          <a:cs typeface="Times New Roman"/>
                        </a:rPr>
                        <a:t> that complete program</a:t>
                      </a:r>
                    </a:p>
                    <a:p>
                      <a:pPr marL="0" marR="0" fontAlgn="ctr">
                        <a:lnSpc>
                          <a:spcPct val="120000"/>
                        </a:lnSpc>
                        <a:spcBef>
                          <a:spcPts val="0"/>
                        </a:spcBef>
                        <a:spcAft>
                          <a:spcPts val="900"/>
                        </a:spcAft>
                      </a:pPr>
                      <a:r>
                        <a:rPr lang="en-US" sz="1100" dirty="0" smtClean="0">
                          <a:effectLst/>
                          <a:latin typeface="Arial Narrow" panose="020B0606020202030204" pitchFamily="34" charset="0"/>
                          <a:ea typeface="Calibri"/>
                          <a:cs typeface="Times New Roman"/>
                        </a:rPr>
                        <a:t># of participants that are promoted</a:t>
                      </a:r>
                    </a:p>
                    <a:p>
                      <a:pPr marL="0" marR="0" fontAlgn="ctr">
                        <a:lnSpc>
                          <a:spcPct val="120000"/>
                        </a:lnSpc>
                        <a:spcBef>
                          <a:spcPts val="0"/>
                        </a:spcBef>
                        <a:spcAft>
                          <a:spcPts val="900"/>
                        </a:spcAft>
                      </a:pP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Arial Narrow"/>
                        </a:rPr>
                        <a:t>Time/Staff  for departments to develop program and</a:t>
                      </a:r>
                      <a:r>
                        <a:rPr lang="en-US" sz="1100" baseline="0" dirty="0" smtClean="0">
                          <a:solidFill>
                            <a:srgbClr val="000000"/>
                          </a:solidFill>
                          <a:effectLst/>
                          <a:latin typeface="Arial Narrow"/>
                          <a:ea typeface="Calibri"/>
                          <a:cs typeface="Arial Narrow"/>
                        </a:rPr>
                        <a:t> measurement tools.</a:t>
                      </a:r>
                    </a:p>
                    <a:p>
                      <a:pPr marL="0" marR="0" fontAlgn="ctr">
                        <a:lnSpc>
                          <a:spcPct val="120000"/>
                        </a:lnSpc>
                        <a:spcBef>
                          <a:spcPts val="0"/>
                        </a:spcBef>
                        <a:spcAft>
                          <a:spcPts val="900"/>
                        </a:spcAft>
                      </a:pPr>
                      <a:r>
                        <a:rPr lang="en-US" sz="1100" dirty="0" smtClean="0">
                          <a:effectLst/>
                          <a:latin typeface="Arial Narrow" panose="020B0606020202030204" pitchFamily="34" charset="0"/>
                          <a:ea typeface="Calibri"/>
                          <a:cs typeface="Times New Roman"/>
                        </a:rPr>
                        <a:t>Additional </a:t>
                      </a:r>
                      <a:r>
                        <a:rPr lang="en-US" sz="1100" baseline="0" dirty="0" smtClean="0">
                          <a:effectLst/>
                          <a:latin typeface="Arial Narrow" panose="020B0606020202030204" pitchFamily="34" charset="0"/>
                          <a:ea typeface="Calibri"/>
                          <a:cs typeface="Times New Roman"/>
                        </a:rPr>
                        <a:t>funding.</a:t>
                      </a:r>
                      <a:endParaRPr lang="en-US" sz="1100" dirty="0" smtClean="0">
                        <a:effectLst/>
                        <a:latin typeface="Arial Narrow" panose="020B0606020202030204" pitchFamily="34" charset="0"/>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20000"/>
                        </a:lnSpc>
                        <a:spcBef>
                          <a:spcPts val="0"/>
                        </a:spcBef>
                        <a:spcAft>
                          <a:spcPts val="900"/>
                        </a:spcAft>
                        <a:buClrTx/>
                        <a:buSzTx/>
                        <a:buFontTx/>
                        <a:buNone/>
                        <a:tabLst/>
                        <a:defRPr/>
                      </a:pPr>
                      <a:r>
                        <a:rPr lang="en-US" sz="1100" dirty="0" smtClean="0">
                          <a:solidFill>
                            <a:srgbClr val="000000"/>
                          </a:solidFill>
                          <a:effectLst/>
                          <a:latin typeface="Arial Narrow"/>
                          <a:ea typeface="Calibri"/>
                          <a:cs typeface="Times New Roman"/>
                        </a:rPr>
                        <a:t>Unit</a:t>
                      </a:r>
                      <a:r>
                        <a:rPr lang="en-US" sz="1100" baseline="0" dirty="0" smtClean="0">
                          <a:solidFill>
                            <a:srgbClr val="000000"/>
                          </a:solidFill>
                          <a:effectLst/>
                          <a:latin typeface="Arial Narrow"/>
                          <a:ea typeface="Calibri"/>
                          <a:cs typeface="Times New Roman"/>
                        </a:rPr>
                        <a:t> Leader</a:t>
                      </a:r>
                      <a:endParaRPr lang="en-US" sz="1100" dirty="0" smtClean="0">
                        <a:effectLst/>
                        <a:latin typeface="Calibri"/>
                        <a:ea typeface="Calibri"/>
                        <a:cs typeface="Times New Roman"/>
                      </a:endParaRPr>
                    </a:p>
                    <a:p>
                      <a:pPr marL="0" marR="0" fontAlgn="ctr">
                        <a:lnSpc>
                          <a:spcPct val="120000"/>
                        </a:lnSpc>
                        <a:spcBef>
                          <a:spcPts val="0"/>
                        </a:spcBef>
                        <a:spcAft>
                          <a:spcPts val="900"/>
                        </a:spcAft>
                      </a:pPr>
                      <a:r>
                        <a:rPr lang="en-US" sz="1100" dirty="0">
                          <a:solidFill>
                            <a:srgbClr val="000000"/>
                          </a:solidFill>
                          <a:effectLst/>
                          <a:latin typeface="Arial Narrow"/>
                          <a:ea typeface="Calibri"/>
                          <a:cs typeface="Arial Narrow"/>
                        </a:rPr>
                        <a:t> </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smtClean="0">
                          <a:solidFill>
                            <a:srgbClr val="000000"/>
                          </a:solidFill>
                          <a:effectLst/>
                          <a:latin typeface="Arial Narrow"/>
                          <a:ea typeface="Calibri"/>
                          <a:cs typeface="Times New Roman"/>
                        </a:rPr>
                        <a:t>Program</a:t>
                      </a:r>
                      <a:r>
                        <a:rPr lang="en-US" sz="1100" baseline="0" dirty="0" smtClean="0">
                          <a:solidFill>
                            <a:srgbClr val="000000"/>
                          </a:solidFill>
                          <a:effectLst/>
                          <a:latin typeface="Arial Narrow"/>
                          <a:ea typeface="Calibri"/>
                          <a:cs typeface="Times New Roman"/>
                        </a:rPr>
                        <a:t> developed and approved in Year 1.</a:t>
                      </a:r>
                    </a:p>
                    <a:p>
                      <a:pPr marL="0" marR="0" fontAlgn="ctr">
                        <a:lnSpc>
                          <a:spcPct val="120000"/>
                        </a:lnSpc>
                        <a:spcBef>
                          <a:spcPts val="0"/>
                        </a:spcBef>
                        <a:spcAft>
                          <a:spcPts val="900"/>
                        </a:spcAft>
                      </a:pPr>
                      <a:r>
                        <a:rPr lang="en-US" sz="1100" baseline="0" dirty="0" smtClean="0">
                          <a:solidFill>
                            <a:srgbClr val="000000"/>
                          </a:solidFill>
                          <a:effectLst/>
                          <a:latin typeface="Arial Narrow"/>
                          <a:ea typeface="Calibri"/>
                          <a:cs typeface="Times New Roman"/>
                        </a:rPr>
                        <a:t>Program implemented in Year 2. </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09728682"/>
              </p:ext>
            </p:extLst>
          </p:nvPr>
        </p:nvGraphicFramePr>
        <p:xfrm>
          <a:off x="1752600" y="5353778"/>
          <a:ext cx="6096000" cy="128016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Describe the evaluation tool that you will utilize to measure progress and ensure accountability. </a:t>
                      </a:r>
                      <a:endParaRPr lang="en-US" dirty="0"/>
                    </a:p>
                  </a:txBody>
                  <a:tcPr/>
                </a:tc>
                <a:extLst>
                  <a:ext uri="{0D108BD9-81ED-4DB2-BD59-A6C34878D82A}">
                    <a16:rowId xmlns="" xmlns:a16="http://schemas.microsoft.com/office/drawing/2014/main" val="10000"/>
                  </a:ext>
                </a:extLst>
              </a:tr>
              <a:tr h="370840">
                <a:tc>
                  <a:txBody>
                    <a:bodyPr/>
                    <a:lstStyle/>
                    <a:p>
                      <a:r>
                        <a:rPr lang="en-US" dirty="0" smtClean="0"/>
                        <a:t>Questionnaire</a:t>
                      </a:r>
                      <a:r>
                        <a:rPr lang="en-US" baseline="0" dirty="0" smtClean="0"/>
                        <a:t> to measure program effectiveness and participant leadership development.</a:t>
                      </a:r>
                      <a:endParaRPr lang="en-US" dirty="0"/>
                    </a:p>
                  </a:txBody>
                  <a:tcPr/>
                </a:tc>
                <a:extLst>
                  <a:ext uri="{0D108BD9-81ED-4DB2-BD59-A6C34878D82A}">
                    <a16:rowId xmlns="" xmlns:a16="http://schemas.microsoft.com/office/drawing/2014/main" val="10001"/>
                  </a:ext>
                </a:extLst>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477000"/>
            <a:ext cx="2895851" cy="31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79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Table Top Exercise: </a:t>
            </a:r>
            <a:r>
              <a:rPr lang="en-US" dirty="0" smtClean="0"/>
              <a:t>Group Activity (2) </a:t>
            </a:r>
            <a:endParaRPr lang="en-US" dirty="0"/>
          </a:p>
        </p:txBody>
      </p:sp>
      <p:sp>
        <p:nvSpPr>
          <p:cNvPr id="3" name="Content Placeholder 2"/>
          <p:cNvSpPr>
            <a:spLocks noGrp="1"/>
          </p:cNvSpPr>
          <p:nvPr>
            <p:ph idx="1"/>
          </p:nvPr>
        </p:nvSpPr>
        <p:spPr/>
        <p:txBody>
          <a:bodyPr>
            <a:normAutofit fontScale="92500" lnSpcReduction="20000"/>
          </a:bodyPr>
          <a:lstStyle/>
          <a:p>
            <a:pPr marL="227013" indent="-227013">
              <a:spcBef>
                <a:spcPts val="0"/>
              </a:spcBef>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27013" indent="-227013">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7013" indent="-227013">
              <a:spcBef>
                <a:spcPts val="0"/>
              </a:spcBef>
            </a:pPr>
            <a:endPar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spcBef>
                <a:spcPts val="0"/>
              </a:spcBef>
              <a:buFont typeface="Wingdings" panose="05000000000000000000" pitchFamily="2" charset="2"/>
              <a:buChar char="Ø"/>
            </a:pPr>
            <a:endParaRPr lang="en-US" dirty="0" smtClean="0">
              <a:ea typeface="Calibri" panose="020F0502020204030204" pitchFamily="34" charset="0"/>
              <a:cs typeface="Times New Roman" panose="02020603050405020304" pitchFamily="18" charset="0"/>
            </a:endParaRPr>
          </a:p>
          <a:p>
            <a:pPr marL="457200" indent="-457200">
              <a:spcBef>
                <a:spcPts val="0"/>
              </a:spcBef>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457200" indent="-457200">
              <a:spcBef>
                <a:spcPts val="0"/>
              </a:spcBef>
              <a:buFont typeface="Wingdings" panose="05000000000000000000" pitchFamily="2" charset="2"/>
              <a:buChar char="Ø"/>
            </a:pPr>
            <a:r>
              <a:rPr lang="en-US" dirty="0" smtClean="0">
                <a:ea typeface="Calibri" panose="020F0502020204030204" pitchFamily="34" charset="0"/>
                <a:cs typeface="Times New Roman" panose="02020603050405020304" pitchFamily="18" charset="0"/>
              </a:rPr>
              <a:t>Review DEI template Goal #3 (A: Achievement)</a:t>
            </a:r>
            <a:br>
              <a:rPr lang="en-US" dirty="0" smtClean="0">
                <a:ea typeface="Calibri" panose="020F0502020204030204" pitchFamily="34" charset="0"/>
                <a:cs typeface="Times New Roman" panose="02020603050405020304" pitchFamily="18" charset="0"/>
              </a:rPr>
            </a:br>
            <a:endParaRPr lang="en-US" dirty="0" smtClean="0">
              <a:ea typeface="Calibri" panose="020F0502020204030204" pitchFamily="34" charset="0"/>
              <a:cs typeface="Times New Roman" panose="02020603050405020304" pitchFamily="18" charset="0"/>
            </a:endParaRPr>
          </a:p>
          <a:p>
            <a:pPr marL="457200" indent="-457200">
              <a:spcBef>
                <a:spcPts val="0"/>
              </a:spcBef>
              <a:buFont typeface="Wingdings" panose="05000000000000000000" pitchFamily="2" charset="2"/>
              <a:buChar char="Ø"/>
            </a:pPr>
            <a:r>
              <a:rPr lang="en-US" dirty="0" smtClean="0">
                <a:ea typeface="Calibri" panose="020F0502020204030204" pitchFamily="34" charset="0"/>
                <a:cs typeface="Times New Roman" panose="02020603050405020304" pitchFamily="18" charset="0"/>
              </a:rPr>
              <a:t>Collectively address how your unit would eradicate the Student Achievement Gap</a:t>
            </a:r>
            <a:br>
              <a:rPr lang="en-US" dirty="0" smtClean="0">
                <a:ea typeface="Calibri" panose="020F0502020204030204" pitchFamily="34" charset="0"/>
                <a:cs typeface="Times New Roman" panose="02020603050405020304" pitchFamily="18" charset="0"/>
              </a:rPr>
            </a:br>
            <a:endParaRPr lang="en-US" dirty="0" smtClean="0">
              <a:ea typeface="Calibri" panose="020F0502020204030204" pitchFamily="34" charset="0"/>
              <a:cs typeface="Times New Roman" panose="02020603050405020304" pitchFamily="18" charset="0"/>
            </a:endParaRPr>
          </a:p>
          <a:p>
            <a:pPr marL="457200" indent="-457200">
              <a:spcBef>
                <a:spcPts val="0"/>
              </a:spcBef>
              <a:buFont typeface="Wingdings" panose="05000000000000000000" pitchFamily="2" charset="2"/>
              <a:buChar char="Ø"/>
            </a:pPr>
            <a:r>
              <a:rPr lang="en-US" dirty="0" smtClean="0">
                <a:ea typeface="Calibri" panose="020F0502020204030204" pitchFamily="34" charset="0"/>
                <a:cs typeface="Times New Roman" panose="02020603050405020304" pitchFamily="18" charset="0"/>
              </a:rPr>
              <a:t>Complete Template (Tactics, Target Measures, Resources, Lead and Timeline)</a:t>
            </a:r>
            <a:br>
              <a:rPr lang="en-US" dirty="0" smtClean="0">
                <a:ea typeface="Calibri" panose="020F0502020204030204" pitchFamily="34" charset="0"/>
                <a:cs typeface="Times New Roman" panose="02020603050405020304" pitchFamily="18" charset="0"/>
              </a:rPr>
            </a:br>
            <a:endParaRPr lang="en-US" dirty="0" smtClean="0">
              <a:ea typeface="Calibri" panose="020F0502020204030204" pitchFamily="34" charset="0"/>
              <a:cs typeface="Times New Roman" panose="02020603050405020304" pitchFamily="18" charset="0"/>
            </a:endParaRPr>
          </a:p>
          <a:p>
            <a:pPr marL="457200" indent="-457200">
              <a:spcBef>
                <a:spcPts val="0"/>
              </a:spcBef>
              <a:buFont typeface="Wingdings" panose="05000000000000000000" pitchFamily="2" charset="2"/>
              <a:buChar char="Ø"/>
            </a:pPr>
            <a:r>
              <a:rPr lang="en-US" dirty="0" smtClean="0">
                <a:ea typeface="Calibri" panose="020F0502020204030204" pitchFamily="34" charset="0"/>
                <a:cs typeface="Times New Roman" panose="02020603050405020304" pitchFamily="18" charset="0"/>
              </a:rPr>
              <a:t>Group Discussion </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tse1.mm.bing.net/th?&amp;id=OIP.M3ff359bf097d51728b7d7f328d9d1ceco0&amp;w=300&amp;h=227&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990600"/>
            <a:ext cx="231621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03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574819"/>
          </a:xfrm>
        </p:spPr>
        <p:txBody>
          <a:bodyPr/>
          <a:lstStyle/>
          <a:p>
            <a:r>
              <a:rPr lang="en-US" sz="2400" dirty="0">
                <a:solidFill>
                  <a:srgbClr val="00B050"/>
                </a:solidFill>
              </a:rPr>
              <a:t>GOAL </a:t>
            </a:r>
            <a:r>
              <a:rPr lang="en-US" sz="2400" dirty="0" smtClean="0">
                <a:solidFill>
                  <a:srgbClr val="00B050"/>
                </a:solidFill>
              </a:rPr>
              <a:t>#3 </a:t>
            </a:r>
            <a:r>
              <a:rPr lang="en-US" sz="2400" dirty="0"/>
              <a:t>(A: Achievement): Facilitate access to achievement, success and recognition for under-represented </a:t>
            </a:r>
            <a:r>
              <a:rPr lang="en-US" sz="2400" b="1" dirty="0"/>
              <a:t>students</a:t>
            </a:r>
            <a:r>
              <a:rPr lang="en-US" sz="2400" dirty="0"/>
              <a:t>, faculty, staff and alumni. </a:t>
            </a:r>
          </a:p>
          <a:p>
            <a:pPr lvl="1"/>
            <a:r>
              <a:rPr lang="en-US" sz="1600" b="1" dirty="0"/>
              <a:t>School, College, Research and Administration Strategy 1</a:t>
            </a:r>
            <a:r>
              <a:rPr lang="en-US" sz="1600" dirty="0"/>
              <a:t>- Eradicate any existing gaps in achievement between majority and under-represented students, faculty and staff in graduation rates, tenure and promotion, professional opportunities, leadership opportunities and recognition. </a:t>
            </a:r>
          </a:p>
          <a:p>
            <a:pPr lvl="1"/>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a:t>UO Diversity Action Plan Template</a:t>
            </a:r>
          </a:p>
        </p:txBody>
      </p:sp>
      <p:graphicFrame>
        <p:nvGraphicFramePr>
          <p:cNvPr id="4" name="Table 3"/>
          <p:cNvGraphicFramePr>
            <a:graphicFrameLocks noGrp="1"/>
          </p:cNvGraphicFramePr>
          <p:nvPr>
            <p:extLst>
              <p:ext uri="{D42A27DB-BD31-4B8C-83A1-F6EECF244321}">
                <p14:modId xmlns:p14="http://schemas.microsoft.com/office/powerpoint/2010/main" val="1645621786"/>
              </p:ext>
            </p:extLst>
          </p:nvPr>
        </p:nvGraphicFramePr>
        <p:xfrm>
          <a:off x="990600" y="3429000"/>
          <a:ext cx="7391400" cy="1540041"/>
        </p:xfrm>
        <a:graphic>
          <a:graphicData uri="http://schemas.openxmlformats.org/drawingml/2006/table">
            <a:tbl>
              <a:tblPr/>
              <a:tblGrid>
                <a:gridCol w="1991133">
                  <a:extLst>
                    <a:ext uri="{9D8B030D-6E8A-4147-A177-3AD203B41FA5}">
                      <a16:colId xmlns="" xmlns:a16="http://schemas.microsoft.com/office/drawing/2014/main" val="20000"/>
                    </a:ext>
                  </a:extLst>
                </a:gridCol>
                <a:gridCol w="1489729">
                  <a:extLst>
                    <a:ext uri="{9D8B030D-6E8A-4147-A177-3AD203B41FA5}">
                      <a16:colId xmlns="" xmlns:a16="http://schemas.microsoft.com/office/drawing/2014/main" val="20001"/>
                    </a:ext>
                  </a:extLst>
                </a:gridCol>
                <a:gridCol w="1489729">
                  <a:extLst>
                    <a:ext uri="{9D8B030D-6E8A-4147-A177-3AD203B41FA5}">
                      <a16:colId xmlns="" xmlns:a16="http://schemas.microsoft.com/office/drawing/2014/main" val="20002"/>
                    </a:ext>
                  </a:extLst>
                </a:gridCol>
                <a:gridCol w="931080">
                  <a:extLst>
                    <a:ext uri="{9D8B030D-6E8A-4147-A177-3AD203B41FA5}">
                      <a16:colId xmlns="" xmlns:a16="http://schemas.microsoft.com/office/drawing/2014/main" val="20003"/>
                    </a:ext>
                  </a:extLst>
                </a:gridCol>
                <a:gridCol w="1489729">
                  <a:extLst>
                    <a:ext uri="{9D8B030D-6E8A-4147-A177-3AD203B41FA5}">
                      <a16:colId xmlns="" xmlns:a16="http://schemas.microsoft.com/office/drawing/2014/main" val="20004"/>
                    </a:ext>
                  </a:extLst>
                </a:gridCol>
              </a:tblGrid>
              <a:tr h="427366">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Tactics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Target Measures</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Resources </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a:solidFill>
                            <a:srgbClr val="000000"/>
                          </a:solidFill>
                          <a:effectLst/>
                          <a:latin typeface="Arial Narrow"/>
                          <a:ea typeface="Calibri"/>
                          <a:cs typeface="Arial Narrow"/>
                        </a:rPr>
                        <a:t>Lead</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450"/>
                        </a:spcAft>
                      </a:pPr>
                      <a:r>
                        <a:rPr lang="en-US" sz="1100" b="1" dirty="0" smtClean="0">
                          <a:solidFill>
                            <a:srgbClr val="000000"/>
                          </a:solidFill>
                          <a:effectLst/>
                          <a:latin typeface="Arial Narrow"/>
                          <a:ea typeface="Calibri"/>
                          <a:cs typeface="Arial Narrow"/>
                        </a:rPr>
                        <a:t>Timeline Year 1,</a:t>
                      </a:r>
                      <a:r>
                        <a:rPr lang="en-US" sz="1100" b="1" baseline="0" dirty="0" smtClean="0">
                          <a:solidFill>
                            <a:srgbClr val="000000"/>
                          </a:solidFill>
                          <a:effectLst/>
                          <a:latin typeface="Arial Narrow"/>
                          <a:ea typeface="Calibri"/>
                          <a:cs typeface="Arial Narrow"/>
                        </a:rPr>
                        <a:t> Year 2, Year 3</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36105">
                <a:tc>
                  <a:txBody>
                    <a:bodyPr/>
                    <a:lstStyle/>
                    <a:p>
                      <a:pPr marL="0" marR="0" fontAlgn="ctr">
                        <a:lnSpc>
                          <a:spcPct val="120000"/>
                        </a:lnSpc>
                        <a:spcBef>
                          <a:spcPts val="0"/>
                        </a:spcBef>
                        <a:spcAft>
                          <a:spcPts val="900"/>
                        </a:spcAft>
                      </a:pPr>
                      <a:r>
                        <a:rPr lang="en-US" sz="1100" dirty="0" smtClean="0">
                          <a:solidFill>
                            <a:srgbClr val="FF0000"/>
                          </a:solidFill>
                          <a:effectLst/>
                          <a:latin typeface="Arial Narrow"/>
                          <a:ea typeface="Calibri"/>
                          <a:cs typeface="Arial Narrow"/>
                        </a:rPr>
                        <a:t>1.1</a:t>
                      </a:r>
                      <a:endParaRPr lang="en-US" sz="1100" dirty="0">
                        <a:solidFill>
                          <a:srgbClr val="FF0000"/>
                        </a:solidFill>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endParaRPr lang="en-US" sz="1100" dirty="0">
                        <a:solidFill>
                          <a:srgbClr val="FF0000"/>
                        </a:solidFill>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endParaRPr lang="en-US" sz="1100" dirty="0">
                        <a:solidFill>
                          <a:srgbClr val="FF0000"/>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r>
                        <a:rPr lang="en-US" sz="1100" dirty="0">
                          <a:solidFill>
                            <a:srgbClr val="FF0000"/>
                          </a:solidFill>
                          <a:effectLst/>
                          <a:latin typeface="Arial Narrow"/>
                          <a:ea typeface="Calibri"/>
                          <a:cs typeface="Arial Narrow"/>
                        </a:rPr>
                        <a:t> </a:t>
                      </a:r>
                      <a:endParaRPr lang="en-US" sz="1100" dirty="0">
                        <a:solidFill>
                          <a:srgbClr val="FF0000"/>
                        </a:solidFill>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ctr">
                        <a:lnSpc>
                          <a:spcPct val="120000"/>
                        </a:lnSpc>
                        <a:spcBef>
                          <a:spcPts val="0"/>
                        </a:spcBef>
                        <a:spcAft>
                          <a:spcPts val="900"/>
                        </a:spcAft>
                      </a:pPr>
                      <a:endParaRPr lang="en-US" sz="1100" dirty="0" smtClean="0">
                        <a:solidFill>
                          <a:srgbClr val="FF0000"/>
                        </a:solidFill>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9872724"/>
              </p:ext>
            </p:extLst>
          </p:nvPr>
        </p:nvGraphicFramePr>
        <p:xfrm>
          <a:off x="1600200" y="5029200"/>
          <a:ext cx="6096000" cy="103403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20000"/>
                    </a:ext>
                  </a:extLst>
                </a:gridCol>
              </a:tblGrid>
              <a:tr h="668270">
                <a:tc>
                  <a:txBody>
                    <a:bodyPr/>
                    <a:lstStyle/>
                    <a:p>
                      <a:r>
                        <a:rPr lang="en-US" dirty="0" smtClean="0"/>
                        <a:t>Describe the evaluation tool that you will utilize to measure progress and ensure accountability. </a:t>
                      </a:r>
                      <a:endParaRPr lang="en-US" dirty="0"/>
                    </a:p>
                  </a:txBody>
                  <a:tcPr/>
                </a:tc>
                <a:extLst>
                  <a:ext uri="{0D108BD9-81ED-4DB2-BD59-A6C34878D82A}">
                    <a16:rowId xmlns="" xmlns:a16="http://schemas.microsoft.com/office/drawing/2014/main" val="10000"/>
                  </a:ext>
                </a:extLst>
              </a:tr>
              <a:tr h="246130">
                <a:tc>
                  <a:txBody>
                    <a:bodyPr/>
                    <a:lstStyle/>
                    <a:p>
                      <a:endParaRPr lang="en-US" dirty="0"/>
                    </a:p>
                  </a:txBody>
                  <a:tcPr/>
                </a:tc>
                <a:extLst>
                  <a:ext uri="{0D108BD9-81ED-4DB2-BD59-A6C34878D82A}">
                    <a16:rowId xmlns="" xmlns:a16="http://schemas.microsoft.com/office/drawing/2014/main" val="10001"/>
                  </a:ext>
                </a:extLst>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477000"/>
            <a:ext cx="2895851" cy="31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412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r>
              <a:rPr lang="en-US" sz="4000" dirty="0" smtClean="0"/>
              <a:t>Consultation &amp; Resources </a:t>
            </a:r>
            <a:endParaRPr lang="en-US" sz="4000" dirty="0"/>
          </a:p>
        </p:txBody>
      </p:sp>
      <p:sp>
        <p:nvSpPr>
          <p:cNvPr id="3" name="Content Placeholder 2"/>
          <p:cNvSpPr>
            <a:spLocks noGrp="1"/>
          </p:cNvSpPr>
          <p:nvPr>
            <p:ph idx="1"/>
          </p:nvPr>
        </p:nvSpPr>
        <p:spPr>
          <a:xfrm>
            <a:off x="685800" y="1371600"/>
            <a:ext cx="8229600" cy="4544251"/>
          </a:xfrm>
        </p:spPr>
        <p:txBody>
          <a:bodyPr>
            <a:normAutofit fontScale="85000" lnSpcReduction="10000"/>
          </a:bodyPr>
          <a:lstStyle/>
          <a:p>
            <a:pPr lvl="1">
              <a:buFont typeface="Wingdings" panose="05000000000000000000" pitchFamily="2" charset="2"/>
              <a:buChar char="Ø"/>
            </a:pPr>
            <a:r>
              <a:rPr lang="en-US" sz="2400" dirty="0">
                <a:solidFill>
                  <a:prstClr val="black"/>
                </a:solidFill>
              </a:rPr>
              <a:t>The Division of Equity, Inclusion and </a:t>
            </a:r>
            <a:r>
              <a:rPr lang="en-US" sz="2400" dirty="0" smtClean="0">
                <a:solidFill>
                  <a:prstClr val="black"/>
                </a:solidFill>
              </a:rPr>
              <a:t>Diversity will </a:t>
            </a:r>
            <a:r>
              <a:rPr lang="en-US" sz="2400" dirty="0">
                <a:solidFill>
                  <a:prstClr val="black"/>
                </a:solidFill>
              </a:rPr>
              <a:t>provide coordination and work with units to develop individualized goals and appropriate metrics, as well as to analyze resources, assess timelines, measure success and advise localized leadership. </a:t>
            </a:r>
            <a:endParaRPr lang="en-US" sz="2400" dirty="0" smtClean="0">
              <a:solidFill>
                <a:prstClr val="black"/>
              </a:solidFill>
            </a:endParaRPr>
          </a:p>
          <a:p>
            <a:pPr lvl="1">
              <a:buFont typeface="Wingdings" panose="05000000000000000000" pitchFamily="2" charset="2"/>
              <a:buChar char="Ø"/>
            </a:pP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The </a:t>
            </a:r>
            <a:r>
              <a:rPr lang="en-US" sz="2400" dirty="0">
                <a:solidFill>
                  <a:prstClr val="black"/>
                </a:solidFill>
              </a:rPr>
              <a:t>DEI </a:t>
            </a:r>
            <a:r>
              <a:rPr lang="en-US" sz="2400" dirty="0" smtClean="0">
                <a:solidFill>
                  <a:prstClr val="black"/>
                </a:solidFill>
              </a:rPr>
              <a:t>Website</a:t>
            </a:r>
            <a:r>
              <a:rPr lang="en-US" sz="2400" dirty="0">
                <a:solidFill>
                  <a:prstClr val="black"/>
                </a:solidFill>
              </a:rPr>
              <a:t> </a:t>
            </a:r>
            <a:r>
              <a:rPr lang="en-US" sz="2400" dirty="0" smtClean="0">
                <a:solidFill>
                  <a:prstClr val="black"/>
                </a:solidFill>
              </a:rPr>
              <a:t>will </a:t>
            </a:r>
            <a:r>
              <a:rPr lang="en-US" sz="2400" dirty="0">
                <a:solidFill>
                  <a:prstClr val="black"/>
                </a:solidFill>
              </a:rPr>
              <a:t>host </a:t>
            </a:r>
            <a:r>
              <a:rPr lang="en-US" sz="2400" dirty="0" smtClean="0">
                <a:solidFill>
                  <a:prstClr val="black"/>
                </a:solidFill>
              </a:rPr>
              <a:t>all submitted Diversity Action </a:t>
            </a:r>
            <a:r>
              <a:rPr lang="en-US" sz="2400" dirty="0">
                <a:solidFill>
                  <a:prstClr val="black"/>
                </a:solidFill>
              </a:rPr>
              <a:t>Plans to inform UO Community of progress of </a:t>
            </a:r>
            <a:r>
              <a:rPr lang="en-US" sz="2400" dirty="0" smtClean="0">
                <a:solidFill>
                  <a:prstClr val="black"/>
                </a:solidFill>
              </a:rPr>
              <a:t>planning.  </a:t>
            </a:r>
          </a:p>
          <a:p>
            <a:pPr lvl="1">
              <a:buFont typeface="Wingdings" panose="05000000000000000000" pitchFamily="2" charset="2"/>
              <a:buChar char="Ø"/>
            </a:pP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The DEI Website will also advertise workshops and other trainings to support their action planning.</a:t>
            </a:r>
          </a:p>
          <a:p>
            <a:pPr lvl="1">
              <a:buFont typeface="Wingdings" panose="05000000000000000000" pitchFamily="2" charset="2"/>
              <a:buChar char="Ø"/>
            </a:pPr>
            <a:endParaRPr lang="en-US" sz="2400" dirty="0" smtClean="0">
              <a:solidFill>
                <a:prstClr val="black"/>
              </a:solidFill>
            </a:endParaRPr>
          </a:p>
          <a:p>
            <a:pPr lvl="1">
              <a:buFont typeface="Wingdings" panose="05000000000000000000" pitchFamily="2" charset="2"/>
              <a:buChar char="Ø"/>
            </a:pPr>
            <a:r>
              <a:rPr lang="en-US" sz="2400" dirty="0" smtClean="0">
                <a:solidFill>
                  <a:prstClr val="black"/>
                </a:solidFill>
              </a:rPr>
              <a:t>Garcia &amp; Associates will also provide consultation to unit leaders and teams and guide in action planning to the UO via the Vice President for Diversity, Equity, and Inclusion.</a:t>
            </a:r>
            <a:endParaRPr lang="en-US"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08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sz="4000" dirty="0" smtClean="0"/>
              <a:t>Diversity Action Planning Timeline</a:t>
            </a:r>
            <a:endParaRPr lang="en-US" sz="4000" dirty="0"/>
          </a:p>
        </p:txBody>
      </p:sp>
      <p:sp>
        <p:nvSpPr>
          <p:cNvPr id="3" name="Content Placeholder 2"/>
          <p:cNvSpPr>
            <a:spLocks noGrp="1"/>
          </p:cNvSpPr>
          <p:nvPr>
            <p:ph idx="1"/>
          </p:nvPr>
        </p:nvSpPr>
        <p:spPr>
          <a:xfrm>
            <a:off x="685800" y="1219200"/>
            <a:ext cx="8229600" cy="4696651"/>
          </a:xfrm>
        </p:spPr>
        <p:txBody>
          <a:bodyPr>
            <a:normAutofit fontScale="25000" lnSpcReduction="20000"/>
          </a:bodyPr>
          <a:lstStyle/>
          <a:p>
            <a:pPr marL="109728" indent="0">
              <a:buNone/>
            </a:pPr>
            <a:endParaRPr lang="en-US" sz="6400" b="1" dirty="0" smtClean="0"/>
          </a:p>
          <a:p>
            <a:pPr marL="109728" indent="0">
              <a:buNone/>
            </a:pPr>
            <a:r>
              <a:rPr lang="en-US" sz="6400" b="1" dirty="0" smtClean="0"/>
              <a:t>January - 2017 </a:t>
            </a:r>
            <a:endParaRPr lang="en-US" sz="6400" dirty="0"/>
          </a:p>
          <a:p>
            <a:pPr>
              <a:buFont typeface="Wingdings" panose="05000000000000000000" pitchFamily="2" charset="2"/>
              <a:buChar char="Ø"/>
            </a:pPr>
            <a:r>
              <a:rPr lang="en-US" sz="6400" dirty="0"/>
              <a:t>PHASE1- PREPARE FOR ACTION PLANNING </a:t>
            </a:r>
          </a:p>
          <a:p>
            <a:pPr marL="109728" indent="0">
              <a:buNone/>
            </a:pPr>
            <a:r>
              <a:rPr lang="en-US" sz="6400" dirty="0"/>
              <a:t>	Preliminary Planning: </a:t>
            </a:r>
          </a:p>
          <a:p>
            <a:pPr>
              <a:buFont typeface="Wingdings" panose="05000000000000000000" pitchFamily="2" charset="2"/>
              <a:buChar char="Ø"/>
            </a:pPr>
            <a:endParaRPr lang="en-US" sz="6400" dirty="0"/>
          </a:p>
          <a:p>
            <a:pPr>
              <a:buFont typeface="Wingdings" panose="05000000000000000000" pitchFamily="2" charset="2"/>
              <a:buChar char="Ø"/>
            </a:pPr>
            <a:r>
              <a:rPr lang="en-US" sz="6400" dirty="0"/>
              <a:t>Activity 1: Identify and Invite Team Members </a:t>
            </a:r>
          </a:p>
          <a:p>
            <a:pPr>
              <a:buFont typeface="Wingdings" panose="05000000000000000000" pitchFamily="2" charset="2"/>
              <a:buChar char="Ø"/>
            </a:pPr>
            <a:r>
              <a:rPr lang="en-US" sz="6400" dirty="0"/>
              <a:t>Activity 2: Charge Team, Provide </a:t>
            </a:r>
            <a:r>
              <a:rPr lang="en-US" sz="6400" dirty="0" smtClean="0"/>
              <a:t>Direction </a:t>
            </a:r>
            <a:r>
              <a:rPr lang="en-US" sz="6400" dirty="0"/>
              <a:t>and Resources for Action </a:t>
            </a:r>
            <a:r>
              <a:rPr lang="en-US" sz="6400" dirty="0" smtClean="0"/>
              <a:t>Planning </a:t>
            </a:r>
            <a:endParaRPr lang="en-US" sz="6400" dirty="0"/>
          </a:p>
          <a:p>
            <a:pPr>
              <a:buFont typeface="Wingdings" panose="05000000000000000000" pitchFamily="2" charset="2"/>
              <a:buChar char="Ø"/>
            </a:pPr>
            <a:r>
              <a:rPr lang="en-US" sz="6400" dirty="0"/>
              <a:t>Activity 3: </a:t>
            </a:r>
            <a:r>
              <a:rPr lang="en-US" sz="6400" dirty="0" smtClean="0"/>
              <a:t>Unite </a:t>
            </a:r>
            <a:r>
              <a:rPr lang="en-US" sz="6400" dirty="0"/>
              <a:t>Teams, Set Meeting </a:t>
            </a:r>
            <a:r>
              <a:rPr lang="en-US" sz="6400" dirty="0" smtClean="0"/>
              <a:t>Dates </a:t>
            </a:r>
            <a:r>
              <a:rPr lang="en-US" sz="6400" dirty="0"/>
              <a:t>and Times</a:t>
            </a:r>
          </a:p>
          <a:p>
            <a:pPr>
              <a:buFont typeface="Wingdings" panose="05000000000000000000" pitchFamily="2" charset="2"/>
              <a:buChar char="Ø"/>
            </a:pPr>
            <a:r>
              <a:rPr lang="en-US" sz="6400" dirty="0"/>
              <a:t>Activity 4: Seek Resources, Information, and Support, if required</a:t>
            </a:r>
          </a:p>
          <a:p>
            <a:pPr>
              <a:buFont typeface="Wingdings" panose="05000000000000000000" pitchFamily="2" charset="2"/>
              <a:buChar char="Ø"/>
            </a:pPr>
            <a:endParaRPr lang="en-US" sz="6400" dirty="0"/>
          </a:p>
          <a:p>
            <a:pPr>
              <a:buFont typeface="Wingdings" panose="05000000000000000000" pitchFamily="2" charset="2"/>
              <a:buChar char="Ø"/>
            </a:pPr>
            <a:r>
              <a:rPr lang="en-US" sz="6400" dirty="0"/>
              <a:t>PHASE 2 – DEVELOP THREE-YEAR ACTION PLAN </a:t>
            </a:r>
          </a:p>
          <a:p>
            <a:pPr marL="109728" indent="0">
              <a:buNone/>
            </a:pPr>
            <a:r>
              <a:rPr lang="en-US" sz="6400" dirty="0"/>
              <a:t>	Preliminary Planning </a:t>
            </a:r>
          </a:p>
          <a:p>
            <a:pPr>
              <a:buFont typeface="Wingdings" panose="05000000000000000000" pitchFamily="2" charset="2"/>
              <a:buChar char="Ø"/>
            </a:pPr>
            <a:endParaRPr lang="en-US" sz="6400" dirty="0"/>
          </a:p>
          <a:p>
            <a:pPr>
              <a:buFont typeface="Wingdings" panose="05000000000000000000" pitchFamily="2" charset="2"/>
              <a:buChar char="Ø"/>
            </a:pPr>
            <a:r>
              <a:rPr lang="en-US" sz="6400" dirty="0"/>
              <a:t>Activity 1: Review Data Points, Tools, </a:t>
            </a:r>
            <a:r>
              <a:rPr lang="en-US" sz="6400" dirty="0" smtClean="0"/>
              <a:t>Resource and </a:t>
            </a:r>
            <a:r>
              <a:rPr lang="en-US" sz="6400" dirty="0"/>
              <a:t>Template Requirements</a:t>
            </a:r>
          </a:p>
          <a:p>
            <a:pPr>
              <a:buFont typeface="Wingdings" panose="05000000000000000000" pitchFamily="2" charset="2"/>
              <a:buChar char="Ø"/>
            </a:pPr>
            <a:r>
              <a:rPr lang="en-US" sz="6400" dirty="0"/>
              <a:t>Activity 2: Unit Environmental Assessment (Mission, Vision, Values) </a:t>
            </a:r>
          </a:p>
          <a:p>
            <a:pPr>
              <a:buFont typeface="Wingdings" panose="05000000000000000000" pitchFamily="2" charset="2"/>
              <a:buChar char="Ø"/>
            </a:pPr>
            <a:r>
              <a:rPr lang="en-US" sz="6400" dirty="0"/>
              <a:t>Activity 3: Begin Drafting Tactics as inscribed by the UO Diversity Action Plan </a:t>
            </a:r>
            <a:r>
              <a:rPr lang="en-US" sz="6400" dirty="0" smtClean="0"/>
              <a:t>Template. Use Guiding Questions to assist your thoughts.</a:t>
            </a:r>
            <a:endParaRPr lang="en-US" sz="6400" dirty="0"/>
          </a:p>
          <a:p>
            <a:pPr>
              <a:buFont typeface="Wingdings" panose="05000000000000000000" pitchFamily="2" charset="2"/>
              <a:buChar char="Ø"/>
            </a:pPr>
            <a:r>
              <a:rPr lang="en-US" sz="6400" dirty="0"/>
              <a:t>Activity 4: Seek Resources, </a:t>
            </a:r>
            <a:r>
              <a:rPr lang="en-US" sz="6400" dirty="0" smtClean="0"/>
              <a:t>Information </a:t>
            </a:r>
            <a:r>
              <a:rPr lang="en-US" sz="6400" dirty="0"/>
              <a:t>and Support, if required </a:t>
            </a:r>
          </a:p>
          <a:p>
            <a:pPr>
              <a:buFont typeface="Wingdings" panose="05000000000000000000" pitchFamily="2" charset="2"/>
              <a:buChar char="Ø"/>
            </a:pPr>
            <a:r>
              <a:rPr lang="en-US" sz="6400" dirty="0"/>
              <a:t>Activity5: </a:t>
            </a:r>
            <a:r>
              <a:rPr lang="en-US" sz="6400" dirty="0" smtClean="0"/>
              <a:t> Plan </a:t>
            </a:r>
            <a:r>
              <a:rPr lang="en-US" sz="6400" dirty="0"/>
              <a:t>for 2-3 Drafts </a:t>
            </a:r>
            <a:r>
              <a:rPr lang="en-US" sz="6400" dirty="0" smtClean="0"/>
              <a:t>of your unit’s Action Plan</a:t>
            </a:r>
            <a:r>
              <a:rPr lang="en-US" sz="3500" u="sng" dirty="0"/>
              <a:t/>
            </a:r>
            <a:br>
              <a:rPr lang="en-US" sz="3500" u="sng" dirty="0"/>
            </a:br>
            <a:endParaRPr lang="en-US" sz="35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26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sz="4000" dirty="0" smtClean="0"/>
              <a:t>Diversity Action Planning Timeline</a:t>
            </a:r>
            <a:endParaRPr lang="en-US" sz="4000" dirty="0"/>
          </a:p>
        </p:txBody>
      </p:sp>
      <p:sp>
        <p:nvSpPr>
          <p:cNvPr id="3" name="Content Placeholder 2"/>
          <p:cNvSpPr>
            <a:spLocks noGrp="1"/>
          </p:cNvSpPr>
          <p:nvPr>
            <p:ph idx="1"/>
          </p:nvPr>
        </p:nvSpPr>
        <p:spPr>
          <a:xfrm>
            <a:off x="685800" y="1447800"/>
            <a:ext cx="8229600" cy="4468051"/>
          </a:xfrm>
        </p:spPr>
        <p:txBody>
          <a:bodyPr>
            <a:normAutofit fontScale="32500" lnSpcReduction="20000"/>
          </a:bodyPr>
          <a:lstStyle/>
          <a:p>
            <a:pPr marL="109728" indent="0">
              <a:buNone/>
            </a:pPr>
            <a:r>
              <a:rPr lang="en-US" sz="4900" b="1" dirty="0" smtClean="0"/>
              <a:t>February, 2017</a:t>
            </a:r>
          </a:p>
          <a:p>
            <a:pPr>
              <a:buFont typeface="Wingdings" panose="05000000000000000000" pitchFamily="2" charset="2"/>
              <a:buChar char="Ø"/>
            </a:pPr>
            <a:endParaRPr lang="en-US" sz="4900" dirty="0"/>
          </a:p>
          <a:p>
            <a:pPr>
              <a:buFont typeface="Wingdings" panose="05000000000000000000" pitchFamily="2" charset="2"/>
              <a:buChar char="Ø"/>
            </a:pPr>
            <a:r>
              <a:rPr lang="en-US" sz="4900" dirty="0"/>
              <a:t>PHASE 3 - FINALIZE PLAN </a:t>
            </a:r>
          </a:p>
          <a:p>
            <a:pPr marL="109728" indent="0">
              <a:buNone/>
            </a:pPr>
            <a:r>
              <a:rPr lang="en-US" sz="4900" dirty="0" smtClean="0"/>
              <a:t>	Review </a:t>
            </a:r>
            <a:r>
              <a:rPr lang="en-US" sz="4900" dirty="0"/>
              <a:t>Process </a:t>
            </a:r>
            <a:endParaRPr lang="en-US" sz="4900" dirty="0" smtClean="0"/>
          </a:p>
          <a:p>
            <a:pPr marL="109728" indent="0">
              <a:buNone/>
            </a:pPr>
            <a:endParaRPr lang="en-US" sz="4900" dirty="0"/>
          </a:p>
          <a:p>
            <a:pPr>
              <a:buFont typeface="Wingdings" panose="05000000000000000000" pitchFamily="2" charset="2"/>
              <a:buChar char="Ø"/>
            </a:pPr>
            <a:r>
              <a:rPr lang="en-US" sz="4900" dirty="0"/>
              <a:t>Activity 1: Team Members to Review, </a:t>
            </a:r>
            <a:r>
              <a:rPr lang="en-US" sz="4900" dirty="0" smtClean="0"/>
              <a:t>Edit </a:t>
            </a:r>
            <a:r>
              <a:rPr lang="en-US" sz="4900" dirty="0"/>
              <a:t>and Modify </a:t>
            </a:r>
            <a:r>
              <a:rPr lang="en-US" sz="4900" dirty="0" smtClean="0"/>
              <a:t>Draft/s</a:t>
            </a:r>
            <a:endParaRPr lang="en-US" sz="4900" dirty="0"/>
          </a:p>
          <a:p>
            <a:pPr>
              <a:buFont typeface="Wingdings" panose="05000000000000000000" pitchFamily="2" charset="2"/>
              <a:buChar char="Ø"/>
            </a:pPr>
            <a:r>
              <a:rPr lang="en-US" sz="4900" dirty="0"/>
              <a:t>Activity 2: Seek Resources, Information, and Support, if required </a:t>
            </a:r>
          </a:p>
          <a:p>
            <a:pPr>
              <a:buFont typeface="Wingdings" panose="05000000000000000000" pitchFamily="2" charset="2"/>
              <a:buChar char="Ø"/>
            </a:pPr>
            <a:r>
              <a:rPr lang="en-US" sz="4900" dirty="0"/>
              <a:t>Activity 3 </a:t>
            </a:r>
            <a:r>
              <a:rPr lang="en-US" sz="4900" dirty="0" smtClean="0"/>
              <a:t> Make </a:t>
            </a:r>
            <a:r>
              <a:rPr lang="en-US" sz="4900" dirty="0"/>
              <a:t>Final Review and Edits to Action Plan </a:t>
            </a:r>
          </a:p>
          <a:p>
            <a:pPr>
              <a:buFont typeface="Wingdings" panose="05000000000000000000" pitchFamily="2" charset="2"/>
              <a:buChar char="Ø"/>
            </a:pPr>
            <a:r>
              <a:rPr lang="en-US" sz="4900" dirty="0"/>
              <a:t>Activity 4: Ensure all Set Requirements (Executive Summary, </a:t>
            </a:r>
            <a:r>
              <a:rPr lang="en-US" sz="4900" dirty="0" smtClean="0"/>
              <a:t>Goals and </a:t>
            </a:r>
            <a:r>
              <a:rPr lang="en-US" sz="4900" dirty="0"/>
              <a:t>Tactics) are a</a:t>
            </a:r>
            <a:r>
              <a:rPr lang="en-US" sz="4900" dirty="0" smtClean="0"/>
              <a:t>ddressed </a:t>
            </a:r>
            <a:endParaRPr lang="en-US" sz="4900" dirty="0"/>
          </a:p>
          <a:p>
            <a:pPr>
              <a:buFont typeface="Wingdings" panose="05000000000000000000" pitchFamily="2" charset="2"/>
              <a:buChar char="Ø"/>
            </a:pPr>
            <a:r>
              <a:rPr lang="en-US" sz="4900" dirty="0"/>
              <a:t>Activity 5: Circulate Draft with Team Members for </a:t>
            </a:r>
            <a:r>
              <a:rPr lang="en-US" sz="4900" dirty="0" smtClean="0"/>
              <a:t>modifications </a:t>
            </a:r>
            <a:r>
              <a:rPr lang="en-US" sz="4900" dirty="0"/>
              <a:t>prior to final submission. Ensure all team members understand their role, responsibilities, and expectations as outlined in your unit’s plan. </a:t>
            </a:r>
          </a:p>
          <a:p>
            <a:pPr>
              <a:buFont typeface="Wingdings" panose="05000000000000000000" pitchFamily="2" charset="2"/>
              <a:buChar char="Ø"/>
            </a:pPr>
            <a:r>
              <a:rPr lang="en-US" sz="4900" dirty="0"/>
              <a:t>Activity 6: Seek Resources, </a:t>
            </a:r>
            <a:r>
              <a:rPr lang="en-US" sz="4900" dirty="0" smtClean="0"/>
              <a:t>Information and </a:t>
            </a:r>
            <a:r>
              <a:rPr lang="en-US" sz="4900" dirty="0"/>
              <a:t>Support, if required</a:t>
            </a:r>
          </a:p>
          <a:p>
            <a:pPr>
              <a:buFont typeface="Wingdings" panose="05000000000000000000" pitchFamily="2" charset="2"/>
              <a:buChar char="Ø"/>
            </a:pPr>
            <a:endParaRPr lang="en-US" sz="4800" b="1" u="sng" dirty="0"/>
          </a:p>
          <a:p>
            <a:pPr>
              <a:buFont typeface="Wingdings" panose="05000000000000000000" pitchFamily="2" charset="2"/>
              <a:buChar char="Ø"/>
            </a:pPr>
            <a:endParaRPr lang="en-US" sz="4800" b="1" u="sng" dirty="0" smtClean="0"/>
          </a:p>
          <a:p>
            <a:pPr marL="109728" indent="0">
              <a:buNone/>
            </a:pPr>
            <a:r>
              <a:rPr lang="en-US" sz="3500" b="1" u="sng" dirty="0"/>
              <a:t/>
            </a:r>
            <a:br>
              <a:rPr lang="en-US" sz="3500" b="1" u="sng" dirty="0"/>
            </a:br>
            <a:endParaRPr lang="en-US" sz="35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540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sz="4000" dirty="0" smtClean="0"/>
              <a:t>Diversity Action Planning Timeline</a:t>
            </a:r>
            <a:endParaRPr lang="en-US" sz="4000" dirty="0"/>
          </a:p>
        </p:txBody>
      </p:sp>
      <p:sp>
        <p:nvSpPr>
          <p:cNvPr id="3" name="Content Placeholder 2"/>
          <p:cNvSpPr>
            <a:spLocks noGrp="1"/>
          </p:cNvSpPr>
          <p:nvPr>
            <p:ph idx="1"/>
          </p:nvPr>
        </p:nvSpPr>
        <p:spPr>
          <a:xfrm>
            <a:off x="685800" y="1447800"/>
            <a:ext cx="8229600" cy="4729162"/>
          </a:xfrm>
        </p:spPr>
        <p:txBody>
          <a:bodyPr>
            <a:noAutofit/>
          </a:bodyPr>
          <a:lstStyle/>
          <a:p>
            <a:pPr marL="109728" indent="0">
              <a:buNone/>
            </a:pPr>
            <a:r>
              <a:rPr lang="en-US" sz="1600" b="1" dirty="0" smtClean="0"/>
              <a:t>March, 2017 </a:t>
            </a:r>
          </a:p>
          <a:p>
            <a:pPr marL="109728" indent="0">
              <a:buNone/>
            </a:pPr>
            <a:endParaRPr lang="en-US" sz="1600" dirty="0" smtClean="0"/>
          </a:p>
          <a:p>
            <a:pPr marL="109728" indent="0">
              <a:buNone/>
            </a:pPr>
            <a:r>
              <a:rPr lang="en-US" sz="1600" dirty="0" smtClean="0"/>
              <a:t>PHASE </a:t>
            </a:r>
            <a:r>
              <a:rPr lang="en-US" sz="1600" dirty="0"/>
              <a:t>4 - SUBMIT PLAN </a:t>
            </a:r>
          </a:p>
          <a:p>
            <a:pPr marL="109728" indent="0">
              <a:buNone/>
            </a:pPr>
            <a:r>
              <a:rPr lang="en-US" sz="1600" dirty="0"/>
              <a:t>	Submission of Plan </a:t>
            </a:r>
          </a:p>
          <a:p>
            <a:pPr>
              <a:buFont typeface="Wingdings" panose="05000000000000000000" pitchFamily="2" charset="2"/>
              <a:buChar char="Ø"/>
            </a:pPr>
            <a:r>
              <a:rPr lang="en-US" sz="1600" dirty="0"/>
              <a:t>Activity 1: Send Electronic plans to </a:t>
            </a:r>
            <a:r>
              <a:rPr lang="en-US" sz="1600" dirty="0">
                <a:solidFill>
                  <a:srgbClr val="0070C0"/>
                </a:solidFill>
              </a:rPr>
              <a:t>vpinclusion@uoregon.edu</a:t>
            </a:r>
            <a:r>
              <a:rPr lang="en-US" sz="1600" dirty="0"/>
              <a:t> no later than March 17, </a:t>
            </a:r>
            <a:r>
              <a:rPr lang="en-US" sz="1600" dirty="0" smtClean="0"/>
              <a:t>2017 </a:t>
            </a:r>
          </a:p>
          <a:p>
            <a:pPr>
              <a:buFont typeface="Wingdings" panose="05000000000000000000" pitchFamily="2" charset="2"/>
              <a:buChar char="Ø"/>
            </a:pPr>
            <a:r>
              <a:rPr lang="en-US" sz="1600" dirty="0" smtClean="0"/>
              <a:t>Activity </a:t>
            </a:r>
            <a:r>
              <a:rPr lang="en-US" sz="1600" dirty="0"/>
              <a:t>2:  </a:t>
            </a:r>
            <a:r>
              <a:rPr lang="en-US" sz="1600" dirty="0" smtClean="0"/>
              <a:t>The President, Provost and </a:t>
            </a:r>
            <a:r>
              <a:rPr lang="en-US" sz="1600" dirty="0"/>
              <a:t>Vice President of Equity &amp; Inclusion will review your final </a:t>
            </a:r>
            <a:r>
              <a:rPr lang="en-US" sz="1600" dirty="0" smtClean="0"/>
              <a:t>plan </a:t>
            </a:r>
            <a:r>
              <a:rPr lang="en-US" sz="1600" dirty="0"/>
              <a:t>and contact unit leaders should there be any questions on the submission. </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PHASE 5- SHARE PLAN </a:t>
            </a:r>
            <a:endParaRPr lang="en-US" sz="1600" dirty="0" smtClean="0"/>
          </a:p>
          <a:p>
            <a:pPr marL="109728" indent="0">
              <a:buNone/>
            </a:pPr>
            <a:r>
              <a:rPr lang="en-US" sz="1600" dirty="0"/>
              <a:t>	</a:t>
            </a:r>
            <a:r>
              <a:rPr lang="en-US" sz="1600" dirty="0" smtClean="0"/>
              <a:t>Communication </a:t>
            </a:r>
            <a:r>
              <a:rPr lang="en-US" sz="1600" dirty="0"/>
              <a:t>of Plan </a:t>
            </a:r>
          </a:p>
          <a:p>
            <a:pPr>
              <a:buFont typeface="Wingdings" panose="05000000000000000000" pitchFamily="2" charset="2"/>
              <a:buChar char="Ø"/>
            </a:pPr>
            <a:r>
              <a:rPr lang="en-US" sz="1600" dirty="0"/>
              <a:t>Activity 1:  The Division for Equity &amp; Inclusion </a:t>
            </a:r>
            <a:r>
              <a:rPr lang="en-US" sz="1600" dirty="0" smtClean="0"/>
              <a:t>(DEI) will </a:t>
            </a:r>
            <a:r>
              <a:rPr lang="en-US" sz="1600" dirty="0"/>
              <a:t>post plans on appropriate websites</a:t>
            </a:r>
          </a:p>
          <a:p>
            <a:pPr>
              <a:buFont typeface="Wingdings" panose="05000000000000000000" pitchFamily="2" charset="2"/>
              <a:buChar char="Ø"/>
            </a:pPr>
            <a:r>
              <a:rPr lang="en-US" sz="1600" dirty="0"/>
              <a:t>Activity 2:  The </a:t>
            </a:r>
            <a:r>
              <a:rPr lang="en-US" sz="1600" dirty="0" smtClean="0"/>
              <a:t>University Communications </a:t>
            </a:r>
            <a:r>
              <a:rPr lang="en-US" sz="1600" dirty="0"/>
              <a:t>will communicate to the UO Community of the accomplished work via different </a:t>
            </a:r>
            <a:r>
              <a:rPr lang="en-US" sz="1600" dirty="0" smtClean="0"/>
              <a:t>vehicles </a:t>
            </a:r>
            <a:r>
              <a:rPr lang="en-US" sz="1600" dirty="0"/>
              <a:t>of communication. </a:t>
            </a:r>
          </a:p>
          <a:p>
            <a:pPr marL="109728" indent="0">
              <a:buNone/>
            </a:pPr>
            <a:r>
              <a:rPr lang="en-US" sz="1600" dirty="0"/>
              <a:t/>
            </a:r>
            <a:br>
              <a:rPr lang="en-US" sz="1600" dirty="0"/>
            </a:b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79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marL="457200" marR="0" lvl="1" indent="0" algn="ctr" defTabSz="914400" rtl="0" eaLnBrk="1" fontAlgn="auto" latinLnBrk="0" hangingPunct="1">
              <a:lnSpc>
                <a:spcPct val="100000"/>
              </a:lnSpc>
              <a:spcBef>
                <a:spcPct val="20000"/>
              </a:spcBef>
              <a:spcAft>
                <a:spcPts val="0"/>
              </a:spcAft>
              <a:tabLst/>
              <a:defRPr/>
            </a:pPr>
            <a:r>
              <a:rPr lang="en-US" sz="3600" b="1" kern="1200" dirty="0" smtClean="0">
                <a:solidFill>
                  <a:srgbClr val="676A55"/>
                </a:solidFill>
                <a:effectLst>
                  <a:outerShdw blurRad="31750" dist="25400" dir="5400000" algn="tl" rotWithShape="0">
                    <a:srgbClr val="000000">
                      <a:alpha val="25000"/>
                    </a:srgbClr>
                  </a:outerShdw>
                </a:effectLst>
                <a:latin typeface="Lucida Sans Unicode"/>
                <a:ea typeface="+mj-ea"/>
                <a:cs typeface="+mj-cs"/>
              </a:rPr>
              <a:t>Diversity, Equity &amp; Inclusion</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r>
            <a:br>
              <a:rPr kumimoji="0" lang="en-US" sz="2800" b="0" i="0" u="none" strike="noStrike" kern="1200" cap="none" spc="0" normalizeH="0" baseline="0" noProof="0" dirty="0" smtClean="0">
                <a:ln>
                  <a:noFill/>
                </a:ln>
                <a:solidFill>
                  <a:prstClr val="black"/>
                </a:solidFill>
                <a:effectLst/>
                <a:uLnTx/>
                <a:uFillTx/>
                <a:latin typeface="Calibri"/>
                <a:ea typeface="+mn-ea"/>
                <a:cs typeface="+mn-cs"/>
              </a:rPr>
            </a:br>
            <a:endParaRPr lang="en-US" sz="2800" dirty="0"/>
          </a:p>
        </p:txBody>
      </p:sp>
      <p:sp>
        <p:nvSpPr>
          <p:cNvPr id="3" name="Content Placeholder 2"/>
          <p:cNvSpPr>
            <a:spLocks noGrp="1"/>
          </p:cNvSpPr>
          <p:nvPr>
            <p:ph idx="1"/>
          </p:nvPr>
        </p:nvSpPr>
        <p:spPr>
          <a:xfrm>
            <a:off x="762000" y="1280932"/>
            <a:ext cx="8229600" cy="5424668"/>
          </a:xfrm>
        </p:spPr>
        <p:txBody>
          <a:bodyPr>
            <a:normAutofit/>
          </a:bodyPr>
          <a:lstStyle/>
          <a:p>
            <a:pPr marL="457200" lvl="1" indent="0">
              <a:buClr>
                <a:srgbClr val="72A376"/>
              </a:buClr>
              <a:buNone/>
            </a:pPr>
            <a:r>
              <a:rPr lang="en-US" sz="2100" dirty="0" smtClean="0">
                <a:solidFill>
                  <a:prstClr val="black"/>
                </a:solidFill>
              </a:rPr>
              <a:t>Are Not…</a:t>
            </a:r>
            <a:endParaRPr lang="en-US" sz="2100" dirty="0">
              <a:solidFill>
                <a:prstClr val="black"/>
              </a:solidFill>
            </a:endParaRPr>
          </a:p>
          <a:p>
            <a:pPr lvl="1">
              <a:buClr>
                <a:srgbClr val="72A376"/>
              </a:buClr>
              <a:buFont typeface="Wingdings" panose="05000000000000000000" pitchFamily="2" charset="2"/>
              <a:buChar char="Ø"/>
            </a:pPr>
            <a:r>
              <a:rPr lang="en-US" sz="2100" dirty="0" smtClean="0">
                <a:solidFill>
                  <a:prstClr val="black"/>
                </a:solidFill>
              </a:rPr>
              <a:t>Quick fixes</a:t>
            </a:r>
            <a:endParaRPr lang="en-US" sz="2100" dirty="0">
              <a:solidFill>
                <a:prstClr val="black"/>
              </a:solidFill>
            </a:endParaRPr>
          </a:p>
          <a:p>
            <a:pPr lvl="1">
              <a:buClr>
                <a:srgbClr val="72A376"/>
              </a:buClr>
              <a:buFont typeface="Wingdings" panose="05000000000000000000" pitchFamily="2" charset="2"/>
              <a:buChar char="Ø"/>
            </a:pPr>
            <a:r>
              <a:rPr lang="en-US" sz="2100" dirty="0">
                <a:solidFill>
                  <a:prstClr val="black"/>
                </a:solidFill>
              </a:rPr>
              <a:t>Confrontational</a:t>
            </a:r>
          </a:p>
          <a:p>
            <a:pPr lvl="1">
              <a:buClr>
                <a:srgbClr val="72A376"/>
              </a:buClr>
              <a:buFont typeface="Wingdings" panose="05000000000000000000" pitchFamily="2" charset="2"/>
              <a:buChar char="Ø"/>
            </a:pPr>
            <a:r>
              <a:rPr lang="en-US" sz="2100" dirty="0">
                <a:solidFill>
                  <a:prstClr val="black"/>
                </a:solidFill>
              </a:rPr>
              <a:t>About changing you</a:t>
            </a:r>
          </a:p>
          <a:p>
            <a:pPr lvl="1">
              <a:buClr>
                <a:srgbClr val="72A376"/>
              </a:buClr>
              <a:buFont typeface="Wingdings" panose="05000000000000000000" pitchFamily="2" charset="2"/>
              <a:buChar char="Ø"/>
            </a:pPr>
            <a:r>
              <a:rPr lang="en-US" sz="2100" dirty="0" smtClean="0">
                <a:solidFill>
                  <a:prstClr val="black"/>
                </a:solidFill>
              </a:rPr>
              <a:t>Problems</a:t>
            </a:r>
            <a:endParaRPr lang="en-US" sz="2100" dirty="0">
              <a:solidFill>
                <a:prstClr val="black"/>
              </a:solidFill>
            </a:endParaRPr>
          </a:p>
          <a:p>
            <a:pPr lvl="1">
              <a:buClr>
                <a:srgbClr val="72A376"/>
              </a:buClr>
              <a:buFont typeface="Wingdings" panose="05000000000000000000" pitchFamily="2" charset="2"/>
              <a:buChar char="Ø"/>
            </a:pPr>
            <a:r>
              <a:rPr lang="en-US" sz="2100" dirty="0">
                <a:solidFill>
                  <a:prstClr val="black"/>
                </a:solidFill>
              </a:rPr>
              <a:t>Just </a:t>
            </a:r>
            <a:r>
              <a:rPr lang="en-US" sz="2100" dirty="0" smtClean="0">
                <a:solidFill>
                  <a:prstClr val="black"/>
                </a:solidFill>
              </a:rPr>
              <a:t>fads</a:t>
            </a:r>
          </a:p>
          <a:p>
            <a:pPr lvl="1">
              <a:buClr>
                <a:srgbClr val="72A376"/>
              </a:buClr>
              <a:buFont typeface="Wingdings" panose="05000000000000000000" pitchFamily="2" charset="2"/>
              <a:buChar char="Ø"/>
            </a:pPr>
            <a:endParaRPr lang="en-US" sz="2100" dirty="0">
              <a:solidFill>
                <a:prstClr val="black"/>
              </a:solidFill>
            </a:endParaRPr>
          </a:p>
          <a:p>
            <a:pPr marL="457200" lvl="1" indent="0">
              <a:buNone/>
            </a:pPr>
            <a:r>
              <a:rPr lang="en-US" sz="2100" dirty="0" smtClean="0">
                <a:solidFill>
                  <a:prstClr val="black"/>
                </a:solidFill>
              </a:rPr>
              <a:t>Are</a:t>
            </a:r>
            <a:r>
              <a:rPr lang="en-US" sz="2100" b="1" dirty="0" smtClean="0">
                <a:solidFill>
                  <a:prstClr val="black"/>
                </a:solidFill>
              </a:rPr>
              <a:t>…</a:t>
            </a:r>
          </a:p>
          <a:p>
            <a:pPr lvl="1">
              <a:buFont typeface="Wingdings" panose="05000000000000000000" pitchFamily="2" charset="2"/>
              <a:buChar char="Ø"/>
            </a:pPr>
            <a:r>
              <a:rPr lang="en-US" sz="2100" dirty="0" smtClean="0">
                <a:solidFill>
                  <a:prstClr val="black"/>
                </a:solidFill>
              </a:rPr>
              <a:t>A Beginning</a:t>
            </a:r>
          </a:p>
          <a:p>
            <a:pPr lvl="1">
              <a:buFont typeface="Wingdings" panose="05000000000000000000" pitchFamily="2" charset="2"/>
              <a:buChar char="Ø"/>
            </a:pPr>
            <a:r>
              <a:rPr lang="en-US" sz="2100" dirty="0" smtClean="0">
                <a:solidFill>
                  <a:prstClr val="black"/>
                </a:solidFill>
              </a:rPr>
              <a:t>Introspective</a:t>
            </a:r>
          </a:p>
          <a:p>
            <a:pPr lvl="1">
              <a:buFont typeface="Wingdings" panose="05000000000000000000" pitchFamily="2" charset="2"/>
              <a:buChar char="Ø"/>
            </a:pPr>
            <a:r>
              <a:rPr lang="en-US" sz="2100" dirty="0" smtClean="0">
                <a:solidFill>
                  <a:prstClr val="black"/>
                </a:solidFill>
              </a:rPr>
              <a:t>Thought Provoking</a:t>
            </a:r>
          </a:p>
          <a:p>
            <a:pPr lvl="1">
              <a:buFont typeface="Wingdings" panose="05000000000000000000" pitchFamily="2" charset="2"/>
              <a:buChar char="Ø"/>
            </a:pPr>
            <a:r>
              <a:rPr lang="en-US" sz="2100" dirty="0" smtClean="0">
                <a:solidFill>
                  <a:prstClr val="black"/>
                </a:solidFill>
              </a:rPr>
              <a:t>An opportunity for short and long term success</a:t>
            </a:r>
          </a:p>
          <a:p>
            <a:pPr lvl="1">
              <a:buFont typeface="Wingdings" panose="05000000000000000000" pitchFamily="2" charset="2"/>
              <a:buChar char="Ø"/>
            </a:pPr>
            <a:r>
              <a:rPr lang="en-US" sz="2100" dirty="0" smtClean="0">
                <a:solidFill>
                  <a:prstClr val="black"/>
                </a:solidFill>
              </a:rPr>
              <a:t>A Journey and NOT a Destination </a:t>
            </a:r>
          </a:p>
          <a:p>
            <a:pPr marL="457200" lvl="1" indent="0">
              <a:buNone/>
            </a:pPr>
            <a:endParaRPr lang="en-US" sz="2400" dirty="0">
              <a:solidFill>
                <a:prstClr val="black"/>
              </a:solidFill>
            </a:endParaRPr>
          </a:p>
          <a:p>
            <a:pPr marL="457200" lvl="1" indent="0">
              <a:buNone/>
            </a:pPr>
            <a:endParaRPr lang="en-US" sz="2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586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ctr"/>
            <a:r>
              <a:rPr lang="en-US" sz="4000" dirty="0" smtClean="0"/>
              <a:t>Q &amp; A  </a:t>
            </a:r>
            <a:endParaRPr lang="en-US" sz="4000" dirty="0"/>
          </a:p>
        </p:txBody>
      </p:sp>
      <p:sp>
        <p:nvSpPr>
          <p:cNvPr id="3" name="Content Placeholder 2"/>
          <p:cNvSpPr>
            <a:spLocks noGrp="1"/>
          </p:cNvSpPr>
          <p:nvPr>
            <p:ph idx="1"/>
          </p:nvPr>
        </p:nvSpPr>
        <p:spPr>
          <a:xfrm>
            <a:off x="685800" y="1371600"/>
            <a:ext cx="8229600" cy="4544251"/>
          </a:xfrm>
        </p:spPr>
        <p:txBody>
          <a:bodyPr>
            <a:normAutofit/>
          </a:bodyPr>
          <a:lstStyle/>
          <a:p>
            <a:pPr marL="2057400" lvl="8" indent="0">
              <a:buNone/>
            </a:pPr>
            <a:r>
              <a:rPr lang="en-US" sz="1700" dirty="0" smtClean="0">
                <a:solidFill>
                  <a:srgbClr val="FF0000"/>
                </a:solidFill>
              </a:rPr>
              <a:t> </a:t>
            </a:r>
          </a:p>
          <a:p>
            <a:pPr marL="2057400" lvl="8" indent="0">
              <a:buNone/>
            </a:pPr>
            <a:endParaRPr lang="en-US" sz="1700" dirty="0">
              <a:solidFill>
                <a:srgbClr val="FF0000"/>
              </a:solidFill>
            </a:endParaRPr>
          </a:p>
          <a:p>
            <a:pPr marL="2057400" lvl="8" indent="0">
              <a:buNone/>
            </a:pPr>
            <a:endParaRPr lang="en-US" sz="1700" dirty="0" smtClean="0">
              <a:solidFill>
                <a:srgbClr val="FF0000"/>
              </a:solidFill>
            </a:endParaRPr>
          </a:p>
          <a:p>
            <a:pPr marL="2057400" lvl="8" indent="0">
              <a:buNone/>
            </a:pPr>
            <a:endParaRPr lang="en-US" sz="1700" dirty="0">
              <a:solidFill>
                <a:srgbClr val="FF0000"/>
              </a:solidFill>
            </a:endParaRPr>
          </a:p>
          <a:p>
            <a:pPr marL="2057400" lvl="8" indent="0">
              <a:buNone/>
            </a:pPr>
            <a:endParaRPr lang="en-US" sz="1700" dirty="0" smtClean="0">
              <a:solidFill>
                <a:srgbClr val="FF0000"/>
              </a:solidFill>
            </a:endParaRPr>
          </a:p>
          <a:p>
            <a:pPr marL="2057400" lvl="8" indent="0">
              <a:buNone/>
            </a:pPr>
            <a:endParaRPr lang="en-US" sz="170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41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r>
              <a:rPr lang="en-US" sz="4000" dirty="0" smtClean="0"/>
              <a:t>Go DUCKS!</a:t>
            </a:r>
            <a:endParaRPr lang="en-US" sz="4000" dirty="0"/>
          </a:p>
        </p:txBody>
      </p:sp>
      <p:sp>
        <p:nvSpPr>
          <p:cNvPr id="3" name="Content Placeholder 2"/>
          <p:cNvSpPr>
            <a:spLocks noGrp="1"/>
          </p:cNvSpPr>
          <p:nvPr>
            <p:ph idx="1"/>
          </p:nvPr>
        </p:nvSpPr>
        <p:spPr>
          <a:xfrm>
            <a:off x="685800" y="1371600"/>
            <a:ext cx="8229600" cy="4544251"/>
          </a:xfrm>
        </p:spPr>
        <p:txBody>
          <a:bodyPr>
            <a:normAutofit/>
          </a:bodyPr>
          <a:lstStyle/>
          <a:p>
            <a:pPr marL="2057400" lvl="8" indent="0">
              <a:buNone/>
            </a:pPr>
            <a:r>
              <a:rPr lang="en-US" sz="1700" dirty="0" smtClean="0">
                <a:solidFill>
                  <a:srgbClr val="FF0000"/>
                </a:solidFill>
              </a:rPr>
              <a:t> </a:t>
            </a:r>
            <a:endParaRPr lang="en-US" sz="170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s://tse1.mm.bing.net/th?&amp;id=OIP.M75f9e14bcd37f1037a131f3f8a4fdd3bH0&amp;w=300&amp;h=225&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1600200"/>
            <a:ext cx="62865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6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724400"/>
          </a:xfrm>
        </p:spPr>
        <p:txBody>
          <a:bodyPr>
            <a:normAutofit fontScale="70000" lnSpcReduction="20000"/>
          </a:bodyPr>
          <a:lstStyle/>
          <a:p>
            <a:r>
              <a:rPr lang="en-US" sz="2800" dirty="0" smtClean="0"/>
              <a:t>Diversity at the UO</a:t>
            </a:r>
          </a:p>
          <a:p>
            <a:pPr marL="400050" lvl="1" indent="0">
              <a:buNone/>
            </a:pPr>
            <a:r>
              <a:rPr lang="en-US" sz="2800" dirty="0" smtClean="0">
                <a:hlinkClick r:id="rId2"/>
              </a:rPr>
              <a:t>https://inclusion.uoregon.edu/content/diversity-uo</a:t>
            </a:r>
            <a:endParaRPr lang="en-US" sz="2800" dirty="0" smtClean="0"/>
          </a:p>
          <a:p>
            <a:pPr marL="400050" lvl="1" indent="0">
              <a:buNone/>
            </a:pPr>
            <a:endParaRPr lang="en-US" sz="2800" dirty="0" smtClean="0"/>
          </a:p>
          <a:p>
            <a:r>
              <a:rPr lang="en-US" sz="2800" dirty="0" smtClean="0"/>
              <a:t>Faculty &amp; Staff</a:t>
            </a:r>
          </a:p>
          <a:p>
            <a:pPr marL="400050" lvl="1" indent="0">
              <a:buNone/>
            </a:pPr>
            <a:r>
              <a:rPr lang="en-US" sz="2800" dirty="0" smtClean="0">
                <a:hlinkClick r:id="rId3"/>
              </a:rPr>
              <a:t>http://inclusion.uoregon.edu/content/coaching-faculty-staff</a:t>
            </a:r>
            <a:endParaRPr lang="en-US" sz="2800" dirty="0" smtClean="0"/>
          </a:p>
          <a:p>
            <a:pPr lvl="1"/>
            <a:r>
              <a:rPr lang="en-US" sz="2800" dirty="0" smtClean="0"/>
              <a:t>Strategy Work Groups</a:t>
            </a:r>
          </a:p>
          <a:p>
            <a:pPr lvl="1"/>
            <a:r>
              <a:rPr lang="en-US" sz="2800" dirty="0" smtClean="0"/>
              <a:t>Professional Development</a:t>
            </a:r>
          </a:p>
          <a:p>
            <a:pPr lvl="1"/>
            <a:endParaRPr lang="en-US" sz="2800" dirty="0" smtClean="0"/>
          </a:p>
          <a:p>
            <a:r>
              <a:rPr lang="en-US" sz="2800" dirty="0" smtClean="0"/>
              <a:t>CoDaC Faculty Development</a:t>
            </a:r>
          </a:p>
          <a:p>
            <a:pPr marL="400050" lvl="1" indent="0">
              <a:buNone/>
            </a:pPr>
            <a:r>
              <a:rPr lang="en-US" sz="2800" dirty="0" smtClean="0">
                <a:hlinkClick r:id="rId4"/>
              </a:rPr>
              <a:t>http://inclusion.uoregon.edu/content/faculty-development</a:t>
            </a:r>
            <a:endParaRPr lang="en-US" sz="2800" dirty="0" smtClean="0"/>
          </a:p>
          <a:p>
            <a:pPr lvl="1"/>
            <a:r>
              <a:rPr lang="en-US" sz="2800" dirty="0" smtClean="0">
                <a:hlinkClick r:id="rId5"/>
              </a:rPr>
              <a:t>Faculty Equity Statements for Tenure, Promotion and Review</a:t>
            </a:r>
            <a:endParaRPr lang="en-US" sz="2800" dirty="0" smtClean="0"/>
          </a:p>
          <a:p>
            <a:pPr lvl="1"/>
            <a:r>
              <a:rPr lang="en-US" sz="2800" dirty="0" smtClean="0">
                <a:hlinkClick r:id="rId6"/>
              </a:rPr>
              <a:t>Faculty Writing Center</a:t>
            </a:r>
            <a:endParaRPr lang="en-US" sz="2800" dirty="0" smtClean="0"/>
          </a:p>
          <a:p>
            <a:pPr lvl="1"/>
            <a:r>
              <a:rPr lang="en-US" sz="2800" dirty="0" smtClean="0">
                <a:hlinkClick r:id="rId7"/>
              </a:rPr>
              <a:t>National Center for Faculty Development &amp; Diversity</a:t>
            </a:r>
            <a:endParaRPr lang="en-US" sz="2800" dirty="0" smtClean="0"/>
          </a:p>
          <a:p>
            <a:pPr lvl="1"/>
            <a:r>
              <a:rPr lang="en-US" sz="2800" dirty="0" smtClean="0">
                <a:hlinkClick r:id="rId8"/>
              </a:rPr>
              <a:t>UO Faculty Development Resources</a:t>
            </a:r>
            <a:endParaRPr lang="en-US" sz="28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DEI Resources</a:t>
            </a:r>
            <a:endParaRPr lang="en-US"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6513931"/>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605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2600" dirty="0" smtClean="0"/>
              <a:t>CoDaC Faculty In Residence</a:t>
            </a:r>
          </a:p>
          <a:p>
            <a:pPr marL="400050" lvl="1" indent="0">
              <a:buNone/>
            </a:pPr>
            <a:r>
              <a:rPr lang="en-US" sz="2600" dirty="0" smtClean="0">
                <a:hlinkClick r:id="rId2"/>
              </a:rPr>
              <a:t>https://inclusion.uoregon.edu/content/faculty-residence</a:t>
            </a:r>
            <a:endParaRPr lang="en-US" sz="2600" dirty="0" smtClean="0"/>
          </a:p>
          <a:p>
            <a:pPr marL="400050" lvl="1" indent="0">
              <a:buNone/>
            </a:pPr>
            <a:endParaRPr lang="en-US" sz="2600" dirty="0" smtClean="0"/>
          </a:p>
          <a:p>
            <a:r>
              <a:rPr lang="en-US" sz="2600" dirty="0" smtClean="0"/>
              <a:t>CoDaC Equity Initiatives</a:t>
            </a:r>
          </a:p>
          <a:p>
            <a:pPr marL="400050" lvl="1" indent="0">
              <a:buNone/>
            </a:pPr>
            <a:r>
              <a:rPr lang="en-US" sz="2600" dirty="0" smtClean="0">
                <a:hlinkClick r:id="rId3"/>
              </a:rPr>
              <a:t>https://inclusion.uoregon.edu/content/equity-initiatives</a:t>
            </a:r>
            <a:endParaRPr lang="en-US" sz="2600" dirty="0" smtClean="0"/>
          </a:p>
          <a:p>
            <a:pPr marL="400050" lvl="1" indent="0">
              <a:buNone/>
            </a:pPr>
            <a:endParaRPr lang="en-US" sz="2600" dirty="0"/>
          </a:p>
          <a:p>
            <a:r>
              <a:rPr lang="en-US" sz="2600" dirty="0" smtClean="0"/>
              <a:t>Faculty Hiring</a:t>
            </a:r>
          </a:p>
          <a:p>
            <a:pPr marL="400050" lvl="1" indent="0">
              <a:buNone/>
            </a:pPr>
            <a:r>
              <a:rPr lang="en-US" sz="2600" dirty="0" smtClean="0">
                <a:hlinkClick r:id="rId4"/>
              </a:rPr>
              <a:t>http://academicaffairs.uoregon.edu/recruitment-retention</a:t>
            </a:r>
          </a:p>
          <a:p>
            <a:pPr marL="400050" lvl="1" indent="0">
              <a:buNone/>
            </a:pPr>
            <a:r>
              <a:rPr lang="en-US" sz="2600" dirty="0" smtClean="0">
                <a:hlinkClick r:id="rId4"/>
              </a:rPr>
              <a:t>http://facultyhiring.uoregon.edu/</a:t>
            </a:r>
            <a:endParaRPr lang="en-US" sz="2600" dirty="0" smtClean="0"/>
          </a:p>
          <a:p>
            <a:endParaRPr lang="en-US" sz="2600" dirty="0" smtClean="0"/>
          </a:p>
          <a:p>
            <a:r>
              <a:rPr lang="en-US" sz="2600" dirty="0" smtClean="0"/>
              <a:t>Faculty &amp; Staff Demographics</a:t>
            </a:r>
          </a:p>
          <a:p>
            <a:pPr marL="457200" lvl="1" indent="0">
              <a:buNone/>
            </a:pPr>
            <a:r>
              <a:rPr lang="en-US" sz="2600" dirty="0" smtClean="0">
                <a:hlinkClick r:id="rId5"/>
              </a:rPr>
              <a:t>https://inclusion.uoregon.edu/facts-and-figures</a:t>
            </a:r>
            <a:endParaRPr lang="en-US" sz="2600" dirty="0" smtClean="0"/>
          </a:p>
          <a:p>
            <a:pPr marL="457200" lvl="1" indent="0">
              <a:buNone/>
            </a:pPr>
            <a:r>
              <a:rPr lang="en-US" sz="2600" dirty="0" smtClean="0">
                <a:hlinkClick r:id="rId6"/>
              </a:rPr>
              <a:t>http://ir.uoregon.edu/personnel</a:t>
            </a:r>
            <a:endParaRPr lang="en-US" sz="2600" dirty="0" smtClean="0"/>
          </a:p>
          <a:p>
            <a:pPr lvl="1"/>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DEI Resources</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543675"/>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974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fontScale="25000" lnSpcReduction="20000"/>
          </a:bodyPr>
          <a:lstStyle/>
          <a:p>
            <a:r>
              <a:rPr lang="en-US" sz="9600" dirty="0" smtClean="0"/>
              <a:t>Office of Affirmative Action and Equal Opportunity</a:t>
            </a:r>
          </a:p>
          <a:p>
            <a:pPr lvl="1"/>
            <a:r>
              <a:rPr lang="en-US" sz="9600" dirty="0">
                <a:hlinkClick r:id="rId2"/>
              </a:rPr>
              <a:t>http://aaeo.uoregon.edu</a:t>
            </a:r>
            <a:r>
              <a:rPr lang="en-US" sz="9600" dirty="0" smtClean="0">
                <a:hlinkClick r:id="rId2"/>
              </a:rPr>
              <a:t>/</a:t>
            </a:r>
            <a:endParaRPr lang="en-US" sz="9600" dirty="0" smtClean="0"/>
          </a:p>
          <a:p>
            <a:pPr lvl="1"/>
            <a:r>
              <a:rPr lang="en-US" sz="9600" dirty="0" smtClean="0"/>
              <a:t>541-346-3123</a:t>
            </a:r>
          </a:p>
          <a:p>
            <a:pPr lvl="1"/>
            <a:endParaRPr lang="en-US" sz="3200" dirty="0"/>
          </a:p>
          <a:p>
            <a:r>
              <a:rPr lang="en-US" sz="9600" dirty="0" smtClean="0"/>
              <a:t>Office of Institutional Research</a:t>
            </a:r>
          </a:p>
          <a:p>
            <a:pPr lvl="1"/>
            <a:r>
              <a:rPr lang="en-US" sz="9600" dirty="0">
                <a:hlinkClick r:id="rId3"/>
              </a:rPr>
              <a:t>http://ir.uoregon.edu</a:t>
            </a:r>
            <a:r>
              <a:rPr lang="en-US" sz="9600" dirty="0" smtClean="0">
                <a:hlinkClick r:id="rId3"/>
              </a:rPr>
              <a:t>/</a:t>
            </a:r>
            <a:endParaRPr lang="en-US" sz="9600" dirty="0" smtClean="0"/>
          </a:p>
          <a:p>
            <a:pPr lvl="1"/>
            <a:endParaRPr lang="en-US" sz="3200" dirty="0"/>
          </a:p>
          <a:p>
            <a:r>
              <a:rPr lang="en-US" sz="9600" dirty="0" smtClean="0"/>
              <a:t>Association of American Universities</a:t>
            </a:r>
          </a:p>
          <a:p>
            <a:pPr lvl="1"/>
            <a:r>
              <a:rPr lang="en-US" sz="9600" dirty="0">
                <a:hlinkClick r:id="rId4"/>
              </a:rPr>
              <a:t>http://</a:t>
            </a:r>
            <a:r>
              <a:rPr lang="en-US" sz="9600" dirty="0" smtClean="0">
                <a:hlinkClick r:id="rId4"/>
              </a:rPr>
              <a:t>www.aau.edu/home.aspx</a:t>
            </a:r>
            <a:endParaRPr lang="en-US" sz="9600" dirty="0" smtClean="0"/>
          </a:p>
          <a:p>
            <a:pPr lvl="1"/>
            <a:endParaRPr lang="en-US" sz="3200" dirty="0"/>
          </a:p>
          <a:p>
            <a:r>
              <a:rPr lang="en-US" sz="9600" dirty="0" smtClean="0"/>
              <a:t>American Council on Education</a:t>
            </a:r>
          </a:p>
          <a:p>
            <a:pPr lvl="1"/>
            <a:r>
              <a:rPr lang="en-US" sz="9600" dirty="0">
                <a:hlinkClick r:id="rId5"/>
              </a:rPr>
              <a:t>http://</a:t>
            </a:r>
            <a:r>
              <a:rPr lang="en-US" sz="9600" dirty="0" smtClean="0">
                <a:hlinkClick r:id="rId5"/>
              </a:rPr>
              <a:t>www.acenet.edu/Pages/default.aspx</a:t>
            </a:r>
            <a:endParaRPr lang="en-US" sz="9600" dirty="0" smtClean="0"/>
          </a:p>
          <a:p>
            <a:pPr lvl="1"/>
            <a:endParaRPr lang="en-US" sz="3200" dirty="0"/>
          </a:p>
          <a:p>
            <a:r>
              <a:rPr lang="en-US" sz="9600" dirty="0" smtClean="0"/>
              <a:t>Society for Human Resource Management (SHRM) Diversity &amp; Inclusion</a:t>
            </a:r>
          </a:p>
          <a:p>
            <a:pPr lvl="1"/>
            <a:r>
              <a:rPr lang="en-US" sz="9600" dirty="0">
                <a:hlinkClick r:id="rId6"/>
              </a:rPr>
              <a:t>https://</a:t>
            </a:r>
            <a:r>
              <a:rPr lang="en-US" sz="9600" dirty="0" smtClean="0">
                <a:hlinkClick r:id="rId6"/>
              </a:rPr>
              <a:t>www.shrm.org/resourcesandtools/hr-topics/pages/diversity-and-inclusion.aspx</a:t>
            </a:r>
            <a:endParaRPr lang="en-US" sz="9600"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a:t>DEI Resources</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543675"/>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5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sz="4000" dirty="0" smtClean="0"/>
              <a:t>Required Tools to Inform </a:t>
            </a:r>
            <a:br>
              <a:rPr lang="en-US" sz="4000" dirty="0" smtClean="0"/>
            </a:br>
            <a:r>
              <a:rPr lang="en-US" sz="4000" dirty="0" smtClean="0"/>
              <a:t>Your Diversity Action Planning</a:t>
            </a:r>
            <a:endParaRPr lang="en-US" sz="4000" dirty="0"/>
          </a:p>
        </p:txBody>
      </p:sp>
      <p:sp>
        <p:nvSpPr>
          <p:cNvPr id="3" name="Content Placeholder 2"/>
          <p:cNvSpPr>
            <a:spLocks noGrp="1"/>
          </p:cNvSpPr>
          <p:nvPr>
            <p:ph idx="1"/>
          </p:nvPr>
        </p:nvSpPr>
        <p:spPr>
          <a:xfrm>
            <a:off x="685800" y="1524000"/>
            <a:ext cx="8229600" cy="4724400"/>
          </a:xfrm>
        </p:spPr>
        <p:txBody>
          <a:bodyPr>
            <a:normAutofit/>
          </a:bodyPr>
          <a:lstStyle/>
          <a:p>
            <a:pPr marL="857250" lvl="1" indent="-457200">
              <a:buFont typeface="Wingdings" panose="05000000000000000000" pitchFamily="2" charset="2"/>
              <a:buChar char="Ø"/>
            </a:pPr>
            <a:r>
              <a:rPr lang="en-US" sz="2200" dirty="0" smtClean="0">
                <a:solidFill>
                  <a:prstClr val="black"/>
                </a:solidFill>
              </a:rPr>
              <a:t>Mission </a:t>
            </a:r>
          </a:p>
          <a:p>
            <a:pPr marL="857250" lvl="1" indent="-457200">
              <a:buFont typeface="Wingdings" panose="05000000000000000000" pitchFamily="2" charset="2"/>
              <a:buChar char="Ø"/>
            </a:pPr>
            <a:r>
              <a:rPr lang="en-US" sz="2200" dirty="0" smtClean="0">
                <a:solidFill>
                  <a:prstClr val="black"/>
                </a:solidFill>
              </a:rPr>
              <a:t>Vision </a:t>
            </a:r>
          </a:p>
          <a:p>
            <a:pPr marL="857250" lvl="1" indent="-457200">
              <a:buFont typeface="Wingdings" panose="05000000000000000000" pitchFamily="2" charset="2"/>
              <a:buChar char="Ø"/>
            </a:pPr>
            <a:r>
              <a:rPr lang="en-US" sz="2200" dirty="0" smtClean="0">
                <a:solidFill>
                  <a:prstClr val="black"/>
                </a:solidFill>
              </a:rPr>
              <a:t>Values </a:t>
            </a:r>
          </a:p>
          <a:p>
            <a:pPr marL="857250" lvl="1" indent="-457200">
              <a:buFont typeface="Wingdings" panose="05000000000000000000" pitchFamily="2" charset="2"/>
              <a:buChar char="Ø"/>
            </a:pPr>
            <a:r>
              <a:rPr lang="en-US" sz="2200" dirty="0" smtClean="0">
                <a:solidFill>
                  <a:prstClr val="black"/>
                </a:solidFill>
              </a:rPr>
              <a:t>Frameworks: President’s Priorities &amp; IDEAL </a:t>
            </a:r>
          </a:p>
          <a:p>
            <a:pPr marL="857250" lvl="1" indent="-457200">
              <a:buFont typeface="Wingdings" panose="05000000000000000000" pitchFamily="2" charset="2"/>
              <a:buChar char="Ø"/>
            </a:pPr>
            <a:r>
              <a:rPr lang="en-US" sz="2200" dirty="0" smtClean="0">
                <a:solidFill>
                  <a:prstClr val="black"/>
                </a:solidFill>
              </a:rPr>
              <a:t>UO Diversity Action Plan Template </a:t>
            </a:r>
          </a:p>
          <a:p>
            <a:pPr marL="857250" lvl="1" indent="-457200">
              <a:buFont typeface="Wingdings" panose="05000000000000000000" pitchFamily="2" charset="2"/>
              <a:buChar char="Ø"/>
            </a:pPr>
            <a:r>
              <a:rPr lang="en-US" sz="2200" dirty="0" smtClean="0">
                <a:solidFill>
                  <a:prstClr val="black"/>
                </a:solidFill>
              </a:rPr>
              <a:t>Data Stats, Trends, and Other Data Points </a:t>
            </a:r>
          </a:p>
          <a:p>
            <a:pPr marL="857250" lvl="1" indent="-457200">
              <a:buFont typeface="Wingdings" panose="05000000000000000000" pitchFamily="2" charset="2"/>
              <a:buChar char="Ø"/>
            </a:pPr>
            <a:r>
              <a:rPr lang="en-US" sz="2200" dirty="0" smtClean="0">
                <a:solidFill>
                  <a:prstClr val="black"/>
                </a:solidFill>
              </a:rPr>
              <a:t>Evaluation: Benchmarking and Metrics</a:t>
            </a:r>
          </a:p>
          <a:p>
            <a:pPr marL="857250" lvl="1" indent="-457200">
              <a:buFont typeface="Wingdings" panose="05000000000000000000" pitchFamily="2" charset="2"/>
              <a:buChar char="Ø"/>
            </a:pPr>
            <a:r>
              <a:rPr lang="en-US" sz="2200" dirty="0" smtClean="0">
                <a:solidFill>
                  <a:prstClr val="black"/>
                </a:solidFill>
              </a:rPr>
              <a:t>SWOT </a:t>
            </a:r>
            <a:r>
              <a:rPr lang="en-US" sz="2200" dirty="0">
                <a:solidFill>
                  <a:prstClr val="black"/>
                </a:solidFill>
              </a:rPr>
              <a:t>Analysis </a:t>
            </a:r>
            <a:endParaRPr lang="en-US" sz="2200" dirty="0" smtClean="0">
              <a:solidFill>
                <a:prstClr val="black"/>
              </a:solidFill>
            </a:endParaRPr>
          </a:p>
          <a:p>
            <a:pPr marL="857250" lvl="1" indent="-457200">
              <a:buFont typeface="Wingdings" panose="05000000000000000000" pitchFamily="2" charset="2"/>
              <a:buChar char="Ø"/>
            </a:pPr>
            <a:r>
              <a:rPr lang="en-US" sz="2200" dirty="0" smtClean="0"/>
              <a:t>Division of Equity &amp; Inclusion (DEI) Office &amp; Website</a:t>
            </a:r>
          </a:p>
          <a:p>
            <a:pPr marL="857250" lvl="1" indent="-457200">
              <a:buFont typeface="Wingdings" panose="05000000000000000000" pitchFamily="2" charset="2"/>
              <a:buChar char="Ø"/>
            </a:pPr>
            <a:r>
              <a:rPr lang="en-US" sz="2200" dirty="0" smtClean="0"/>
              <a:t>Office of Affirmative Action and Equal Opportunity</a:t>
            </a:r>
          </a:p>
          <a:p>
            <a:pPr marL="857250" lvl="1" indent="-457200">
              <a:buFont typeface="Wingdings" panose="05000000000000000000" pitchFamily="2" charset="2"/>
              <a:buChar char="Ø"/>
            </a:pPr>
            <a:r>
              <a:rPr lang="en-US" sz="2200" dirty="0" smtClean="0"/>
              <a:t>Office of Institutional Research </a:t>
            </a:r>
            <a:endParaRPr lang="en-US" sz="16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8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036638"/>
          </a:xfrm>
        </p:spPr>
        <p:txBody>
          <a:bodyPr>
            <a:noAutofit/>
          </a:bodyPr>
          <a:lstStyle/>
          <a:p>
            <a:pPr lvl="1" algn="l" rtl="0">
              <a:spcBef>
                <a:spcPct val="0"/>
              </a:spcBef>
            </a:pPr>
            <a:r>
              <a:rPr lang="en-US" sz="3600" dirty="0" smtClean="0"/>
              <a:t/>
            </a:r>
            <a:br>
              <a:rPr lang="en-US" sz="3600" dirty="0" smtClean="0"/>
            </a:br>
            <a:r>
              <a:rPr kumimoji="0" lang="en-US" sz="3600" b="1" i="0" u="none" strike="noStrike" kern="1200" cap="none" spc="0" normalizeH="0" baseline="0" noProof="0" dirty="0" smtClean="0">
                <a:ln>
                  <a:noFill/>
                </a:ln>
                <a:solidFill>
                  <a:srgbClr val="676A55"/>
                </a:solidFill>
                <a:effectLst>
                  <a:outerShdw blurRad="31750" dist="25400" dir="5400000" algn="tl" rotWithShape="0">
                    <a:srgbClr val="000000">
                      <a:alpha val="25000"/>
                    </a:srgbClr>
                  </a:outerShdw>
                </a:effectLst>
                <a:uLnTx/>
                <a:uFillTx/>
                <a:latin typeface="Lucida Sans Unicode"/>
                <a:ea typeface="+mj-ea"/>
                <a:cs typeface="+mj-cs"/>
              </a:rPr>
              <a:t>Leadership, Vision</a:t>
            </a:r>
            <a:r>
              <a:rPr kumimoji="0" lang="en-US" sz="3600" b="1" i="0" u="none" strike="noStrike" kern="1200" cap="none" spc="0" normalizeH="0" noProof="0" dirty="0" smtClean="0">
                <a:ln>
                  <a:noFill/>
                </a:ln>
                <a:solidFill>
                  <a:srgbClr val="676A55"/>
                </a:solidFill>
                <a:effectLst>
                  <a:outerShdw blurRad="31750" dist="25400" dir="5400000" algn="tl" rotWithShape="0">
                    <a:srgbClr val="000000">
                      <a:alpha val="25000"/>
                    </a:srgbClr>
                  </a:outerShdw>
                </a:effectLst>
                <a:uLnTx/>
                <a:uFillTx/>
                <a:latin typeface="Lucida Sans Unicode"/>
                <a:ea typeface="+mj-ea"/>
                <a:cs typeface="+mj-cs"/>
              </a:rPr>
              <a:t> </a:t>
            </a:r>
            <a:r>
              <a:rPr kumimoji="0" lang="en-US" sz="3600" b="1" i="0" u="none" strike="noStrike" kern="1200" cap="none" spc="0" normalizeH="0" baseline="0" noProof="0" dirty="0" smtClean="0">
                <a:ln>
                  <a:noFill/>
                </a:ln>
                <a:solidFill>
                  <a:srgbClr val="676A55"/>
                </a:solidFill>
                <a:effectLst>
                  <a:outerShdw blurRad="31750" dist="25400" dir="5400000" algn="tl" rotWithShape="0">
                    <a:srgbClr val="000000">
                      <a:alpha val="25000"/>
                    </a:srgbClr>
                  </a:outerShdw>
                </a:effectLst>
                <a:uLnTx/>
                <a:uFillTx/>
                <a:latin typeface="Lucida Sans Unicode"/>
                <a:ea typeface="+mj-ea"/>
                <a:cs typeface="+mj-cs"/>
              </a:rPr>
              <a:t>and Support</a:t>
            </a:r>
            <a:r>
              <a:rPr lang="en-US" sz="3600" dirty="0" smtClean="0">
                <a:latin typeface="+mj-lt"/>
              </a:rPr>
              <a:t/>
            </a:r>
            <a:br>
              <a:rPr lang="en-US" sz="3600" dirty="0" smtClean="0">
                <a:latin typeface="+mj-lt"/>
              </a:rPr>
            </a:br>
            <a:endParaRPr lang="en-US" sz="3600" dirty="0">
              <a:latin typeface="+mj-lt"/>
            </a:endParaRPr>
          </a:p>
        </p:txBody>
      </p:sp>
      <p:sp>
        <p:nvSpPr>
          <p:cNvPr id="3" name="Content Placeholder 2"/>
          <p:cNvSpPr>
            <a:spLocks noGrp="1"/>
          </p:cNvSpPr>
          <p:nvPr>
            <p:ph idx="1"/>
          </p:nvPr>
        </p:nvSpPr>
        <p:spPr>
          <a:xfrm>
            <a:off x="685800" y="1947036"/>
            <a:ext cx="8229600" cy="4525963"/>
          </a:xfrm>
        </p:spPr>
        <p:txBody>
          <a:bodyPr>
            <a:normAutofit/>
          </a:bodyPr>
          <a:lstStyle/>
          <a:p>
            <a:pPr marL="457200" lvl="1" indent="0">
              <a:buNone/>
            </a:pPr>
            <a:endParaRPr lang="en-US" dirty="0">
              <a:solidFill>
                <a:prstClr val="black"/>
              </a:solidFill>
            </a:endParaRPr>
          </a:p>
          <a:p>
            <a:pPr marL="400050" lvl="1" indent="0">
              <a:buNone/>
            </a:pPr>
            <a:endParaRPr lang="en-US" sz="2400" dirty="0" smtClean="0">
              <a:solidFill>
                <a:prstClr val="black"/>
              </a:solidFill>
            </a:endParaRPr>
          </a:p>
          <a:p>
            <a:pPr marL="400050" lvl="1" indent="0">
              <a:buNone/>
            </a:pPr>
            <a:endParaRPr lang="en-US" sz="2400" dirty="0" smtClean="0">
              <a:solidFill>
                <a:prstClr val="black"/>
              </a:solidFill>
            </a:endParaRPr>
          </a:p>
          <a:p>
            <a:pPr lvl="0"/>
            <a:endParaRPr lang="en-US" sz="1600" dirty="0">
              <a:solidFill>
                <a:prstClr val="black"/>
              </a:solidFill>
            </a:endParaRP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69034" y="1676400"/>
            <a:ext cx="8001000" cy="5078313"/>
          </a:xfrm>
          <a:prstGeom prst="rect">
            <a:avLst/>
          </a:prstGeom>
        </p:spPr>
        <p:txBody>
          <a:bodyPr wrap="square">
            <a:spAutoFit/>
          </a:bodyPr>
          <a:lstStyle/>
          <a:p>
            <a:endParaRPr lang="en-US" sz="2000" dirty="0" smtClean="0"/>
          </a:p>
          <a:p>
            <a:endParaRPr lang="en-US" sz="2000" dirty="0" smtClean="0"/>
          </a:p>
          <a:p>
            <a:pPr marL="342900" indent="-342900">
              <a:buFont typeface="Wingdings" panose="05000000000000000000" pitchFamily="2" charset="2"/>
              <a:buChar char="Ø"/>
            </a:pPr>
            <a:r>
              <a:rPr lang="en-US" sz="2000" dirty="0" smtClean="0"/>
              <a:t>To </a:t>
            </a:r>
            <a:r>
              <a:rPr lang="en-US" sz="2000" dirty="0"/>
              <a:t>create a successful </a:t>
            </a:r>
            <a:r>
              <a:rPr lang="en-US" sz="2000" dirty="0" smtClean="0"/>
              <a:t>unit action plan, the UO leadership must endorse, integrate, and support an inclusive culture by leading, setting the vision, and providing support.</a:t>
            </a:r>
            <a:br>
              <a:rPr lang="en-US" sz="2000" dirty="0" smtClean="0"/>
            </a:br>
            <a:r>
              <a:rPr lang="en-US" sz="800" dirty="0" smtClean="0"/>
              <a:t/>
            </a:r>
            <a:br>
              <a:rPr lang="en-US" sz="800" dirty="0" smtClean="0"/>
            </a:br>
            <a:r>
              <a:rPr lang="en-US" sz="800" dirty="0" smtClean="0"/>
              <a:t> </a:t>
            </a:r>
          </a:p>
          <a:p>
            <a:pPr marL="342900" indent="-342900">
              <a:buFont typeface="Wingdings" panose="05000000000000000000" pitchFamily="2" charset="2"/>
              <a:buChar char="Ø"/>
            </a:pPr>
            <a:r>
              <a:rPr lang="en-US" sz="2000" dirty="0" smtClean="0"/>
              <a:t>Each leader must </a:t>
            </a:r>
            <a:r>
              <a:rPr lang="en-US" sz="2000" dirty="0"/>
              <a:t>ensure </a:t>
            </a:r>
            <a:r>
              <a:rPr lang="en-US" sz="2000" dirty="0" smtClean="0"/>
              <a:t>his/her </a:t>
            </a:r>
            <a:r>
              <a:rPr lang="en-US" sz="2000" dirty="0"/>
              <a:t>plan is </a:t>
            </a:r>
            <a:r>
              <a:rPr lang="en-US" sz="2000" dirty="0" smtClean="0"/>
              <a:t>designed to make change in the identified priorities (i.e., adapt/develop/ implement policies, practices, services, and activities etc.,)</a:t>
            </a:r>
            <a:br>
              <a:rPr lang="en-US" sz="2000" dirty="0" smtClean="0"/>
            </a:br>
            <a:r>
              <a:rPr lang="en-US" sz="800" dirty="0" smtClean="0"/>
              <a:t/>
            </a:r>
            <a:br>
              <a:rPr lang="en-US" sz="800" dirty="0" smtClean="0"/>
            </a:br>
            <a:endParaRPr lang="en-US" sz="800" dirty="0" smtClean="0"/>
          </a:p>
          <a:p>
            <a:pPr marL="342900" indent="-342900">
              <a:buFont typeface="Wingdings" panose="05000000000000000000" pitchFamily="2" charset="2"/>
              <a:buChar char="Ø"/>
            </a:pPr>
            <a:r>
              <a:rPr lang="en-US" sz="2000" dirty="0" smtClean="0"/>
              <a:t>Cultural </a:t>
            </a:r>
            <a:r>
              <a:rPr lang="en-US" sz="2000" dirty="0"/>
              <a:t>transformation </a:t>
            </a:r>
            <a:r>
              <a:rPr lang="en-US" sz="2000" dirty="0" smtClean="0"/>
              <a:t>requires leadership, commitment</a:t>
            </a:r>
            <a:r>
              <a:rPr lang="en-US" sz="2000" dirty="0"/>
              <a:t>, </a:t>
            </a:r>
            <a:r>
              <a:rPr lang="en-US" sz="2000" dirty="0" smtClean="0"/>
              <a:t>human </a:t>
            </a:r>
            <a:r>
              <a:rPr lang="en-US" sz="2000" dirty="0"/>
              <a:t>and fiscal </a:t>
            </a:r>
            <a:r>
              <a:rPr lang="en-US" sz="2000" dirty="0" smtClean="0"/>
              <a:t>resources, sustainability, and patience.</a:t>
            </a:r>
            <a:br>
              <a:rPr lang="en-US" sz="2000" dirty="0" smtClean="0"/>
            </a:br>
            <a:r>
              <a:rPr lang="en-US" sz="800" dirty="0" smtClean="0"/>
              <a:t/>
            </a:r>
            <a:br>
              <a:rPr lang="en-US" sz="800" dirty="0" smtClean="0"/>
            </a:br>
            <a:endParaRPr lang="en-US" sz="800" dirty="0"/>
          </a:p>
          <a:p>
            <a:pPr marL="342900" indent="-342900">
              <a:buFont typeface="Wingdings" panose="05000000000000000000" pitchFamily="2" charset="2"/>
              <a:buChar char="Ø"/>
            </a:pPr>
            <a:r>
              <a:rPr lang="en-US" sz="2000" dirty="0"/>
              <a:t>D</a:t>
            </a:r>
            <a:r>
              <a:rPr lang="en-US" sz="2000" dirty="0" smtClean="0"/>
              <a:t>iversity</a:t>
            </a:r>
            <a:r>
              <a:rPr lang="en-US" sz="2000" dirty="0"/>
              <a:t>, E</a:t>
            </a:r>
            <a:r>
              <a:rPr lang="en-US" sz="2000" dirty="0" smtClean="0"/>
              <a:t>quity, </a:t>
            </a:r>
            <a:r>
              <a:rPr lang="en-US" sz="2000" dirty="0"/>
              <a:t>and </a:t>
            </a:r>
            <a:r>
              <a:rPr lang="en-US" sz="2000" dirty="0" smtClean="0"/>
              <a:t>Inclusion support should </a:t>
            </a:r>
            <a:r>
              <a:rPr lang="en-US" sz="2000" dirty="0"/>
              <a:t>permeate throughout the </a:t>
            </a:r>
            <a:r>
              <a:rPr lang="en-US" sz="2000" dirty="0" smtClean="0"/>
              <a:t>University</a:t>
            </a:r>
            <a:r>
              <a:rPr lang="en-US" sz="2000" dirty="0"/>
              <a:t> </a:t>
            </a:r>
            <a:r>
              <a:rPr lang="en-US" sz="2000" dirty="0" smtClean="0"/>
              <a:t>with your guidance. </a:t>
            </a:r>
          </a:p>
          <a:p>
            <a:endParaRPr lang="en-US" sz="2400"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039482"/>
            <a:ext cx="1371169" cy="124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54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Finding Common Ground</a:t>
            </a:r>
            <a:endParaRPr lang="en-US" dirty="0"/>
          </a:p>
        </p:txBody>
      </p:sp>
      <p:sp>
        <p:nvSpPr>
          <p:cNvPr id="3" name="Content Placeholder 2"/>
          <p:cNvSpPr>
            <a:spLocks noGrp="1"/>
          </p:cNvSpPr>
          <p:nvPr>
            <p:ph idx="1"/>
          </p:nvPr>
        </p:nvSpPr>
        <p:spPr>
          <a:xfrm>
            <a:off x="457200" y="1143000"/>
            <a:ext cx="8229600" cy="5033962"/>
          </a:xfrm>
        </p:spPr>
        <p:txBody>
          <a:bodyPr>
            <a:normAutofit fontScale="25000" lnSpcReduction="20000"/>
          </a:bodyPr>
          <a:lstStyle/>
          <a:p>
            <a:pPr marL="109728" indent="0">
              <a:buNone/>
            </a:pPr>
            <a:endParaRPr lang="en-US" sz="5600" b="1" dirty="0" smtClean="0"/>
          </a:p>
          <a:p>
            <a:pPr marL="109728" indent="0">
              <a:buNone/>
            </a:pPr>
            <a:r>
              <a:rPr lang="en-US" sz="6400" b="1" dirty="0" smtClean="0"/>
              <a:t>Respect</a:t>
            </a:r>
          </a:p>
          <a:p>
            <a:pPr marL="109728" indent="0">
              <a:buNone/>
            </a:pPr>
            <a:endParaRPr lang="en-US" sz="6400" b="1" dirty="0"/>
          </a:p>
          <a:p>
            <a:pPr>
              <a:buFont typeface="Wingdings" panose="05000000000000000000" pitchFamily="2" charset="2"/>
              <a:buChar char="Ø"/>
            </a:pPr>
            <a:r>
              <a:rPr lang="en-US" sz="6400" dirty="0"/>
              <a:t>The Golden Rule states we should treat people the way we would want to be </a:t>
            </a:r>
            <a:r>
              <a:rPr lang="en-US" sz="6400" dirty="0" smtClean="0"/>
              <a:t>treated. Respect is </a:t>
            </a:r>
            <a:r>
              <a:rPr lang="en-US" sz="6400" dirty="0"/>
              <a:t>demonstrated by </a:t>
            </a:r>
            <a:r>
              <a:rPr lang="en-US" sz="6400" dirty="0" smtClean="0"/>
              <a:t>acknowledging and </a:t>
            </a:r>
            <a:r>
              <a:rPr lang="en-US" sz="6400" dirty="0"/>
              <a:t>valuing </a:t>
            </a:r>
            <a:r>
              <a:rPr lang="en-US" sz="6400" dirty="0" smtClean="0"/>
              <a:t>the unique </a:t>
            </a:r>
            <a:r>
              <a:rPr lang="en-US" sz="6400" dirty="0"/>
              <a:t>qualities and </a:t>
            </a:r>
            <a:r>
              <a:rPr lang="en-US" sz="6400" dirty="0" smtClean="0"/>
              <a:t>differences </a:t>
            </a:r>
            <a:r>
              <a:rPr lang="en-US" sz="6400" dirty="0"/>
              <a:t>of </a:t>
            </a:r>
            <a:r>
              <a:rPr lang="en-US" sz="6400" dirty="0" smtClean="0"/>
              <a:t>individuals. </a:t>
            </a:r>
          </a:p>
          <a:p>
            <a:pPr>
              <a:buFont typeface="Wingdings" panose="05000000000000000000" pitchFamily="2" charset="2"/>
              <a:buChar char="Ø"/>
            </a:pPr>
            <a:endParaRPr lang="en-US" sz="6400" b="1" dirty="0" smtClean="0"/>
          </a:p>
          <a:p>
            <a:pPr marL="109728" indent="0">
              <a:buNone/>
            </a:pPr>
            <a:r>
              <a:rPr lang="en-US" sz="6400" b="1" dirty="0" smtClean="0"/>
              <a:t>Connection (Individual  vs. Team):</a:t>
            </a:r>
          </a:p>
          <a:p>
            <a:pPr marL="109728" indent="0">
              <a:buNone/>
            </a:pPr>
            <a:endParaRPr lang="en-US" sz="6400" b="1" dirty="0"/>
          </a:p>
          <a:p>
            <a:pPr>
              <a:buFont typeface="Wingdings" panose="05000000000000000000" pitchFamily="2" charset="2"/>
              <a:buChar char="Ø"/>
            </a:pPr>
            <a:r>
              <a:rPr lang="en-US" sz="6400" dirty="0" smtClean="0"/>
              <a:t>A </a:t>
            </a:r>
            <a:r>
              <a:rPr lang="en-US" sz="6400" dirty="0"/>
              <a:t>group of people may work in the </a:t>
            </a:r>
            <a:r>
              <a:rPr lang="en-US" sz="6400" dirty="0" smtClean="0"/>
              <a:t>same unit but </a:t>
            </a:r>
            <a:r>
              <a:rPr lang="en-US" sz="6400" dirty="0"/>
              <a:t>they work </a:t>
            </a:r>
            <a:r>
              <a:rPr lang="en-US" sz="6400" u="sng" dirty="0"/>
              <a:t>independently</a:t>
            </a:r>
            <a:r>
              <a:rPr lang="en-US" sz="6400" dirty="0"/>
              <a:t>, without interaction or reliance on each other. </a:t>
            </a:r>
            <a:endParaRPr lang="en-US" sz="6400" dirty="0" smtClean="0"/>
          </a:p>
          <a:p>
            <a:pPr>
              <a:buFont typeface="Wingdings" panose="05000000000000000000" pitchFamily="2" charset="2"/>
              <a:buChar char="Ø"/>
            </a:pPr>
            <a:endParaRPr lang="en-US" sz="6400" dirty="0"/>
          </a:p>
          <a:p>
            <a:pPr>
              <a:buFont typeface="Wingdings" panose="05000000000000000000" pitchFamily="2" charset="2"/>
              <a:buChar char="Ø"/>
            </a:pPr>
            <a:r>
              <a:rPr lang="en-US" sz="6400" dirty="0" smtClean="0"/>
              <a:t>Individuals </a:t>
            </a:r>
            <a:r>
              <a:rPr lang="en-US" sz="6400" dirty="0"/>
              <a:t>in the group are focused on achieving </a:t>
            </a:r>
            <a:r>
              <a:rPr lang="en-US" sz="6400" u="sng" dirty="0"/>
              <a:t>their own goals</a:t>
            </a:r>
            <a:r>
              <a:rPr lang="en-US" sz="6400" dirty="0"/>
              <a:t>, and the goals of the organization are </a:t>
            </a:r>
            <a:r>
              <a:rPr lang="en-US" sz="6400" dirty="0" smtClean="0"/>
              <a:t>secondary. </a:t>
            </a:r>
          </a:p>
          <a:p>
            <a:pPr>
              <a:buFont typeface="Wingdings" panose="05000000000000000000" pitchFamily="2" charset="2"/>
              <a:buChar char="Ø"/>
            </a:pPr>
            <a:endParaRPr lang="en-US" sz="6400" dirty="0" smtClean="0"/>
          </a:p>
          <a:p>
            <a:pPr>
              <a:buFont typeface="Wingdings" panose="05000000000000000000" pitchFamily="2" charset="2"/>
              <a:buChar char="Ø"/>
            </a:pPr>
            <a:r>
              <a:rPr lang="en-US" sz="6400" dirty="0" smtClean="0"/>
              <a:t>A </a:t>
            </a:r>
            <a:r>
              <a:rPr lang="en-US" sz="6400" dirty="0"/>
              <a:t>team, on the other hand, is a group of individuals with common goals and </a:t>
            </a:r>
            <a:r>
              <a:rPr lang="en-US" sz="6400" dirty="0" smtClean="0"/>
              <a:t>tactics. </a:t>
            </a:r>
            <a:r>
              <a:rPr lang="en-US" sz="6400" dirty="0"/>
              <a:t>They </a:t>
            </a:r>
            <a:r>
              <a:rPr lang="en-US" sz="6400" dirty="0" smtClean="0"/>
              <a:t>can help each </a:t>
            </a:r>
            <a:r>
              <a:rPr lang="en-US" sz="6400" dirty="0"/>
              <a:t>other, </a:t>
            </a:r>
            <a:r>
              <a:rPr lang="en-US" sz="6400" dirty="0" smtClean="0"/>
              <a:t>by </a:t>
            </a:r>
            <a:r>
              <a:rPr lang="en-US" sz="6400" u="sng" dirty="0" smtClean="0"/>
              <a:t>working </a:t>
            </a:r>
            <a:r>
              <a:rPr lang="en-US" sz="6400" u="sng" dirty="0"/>
              <a:t>together </a:t>
            </a:r>
            <a:r>
              <a:rPr lang="en-US" sz="6400" dirty="0"/>
              <a:t>toward the accomplishment </a:t>
            </a:r>
            <a:r>
              <a:rPr lang="en-US" sz="6400" dirty="0" smtClean="0"/>
              <a:t>of a set goal. </a:t>
            </a:r>
            <a:r>
              <a:rPr lang="en-US" sz="6400" dirty="0"/>
              <a:t>When people feel connected they can turn </a:t>
            </a:r>
            <a:r>
              <a:rPr lang="en-US" sz="6400" dirty="0" smtClean="0"/>
              <a:t>into </a:t>
            </a:r>
            <a:r>
              <a:rPr lang="en-US" sz="6400" dirty="0"/>
              <a:t>a </a:t>
            </a:r>
            <a:r>
              <a:rPr lang="en-US" sz="6400" u="sng" dirty="0"/>
              <a:t>cohesive team striving </a:t>
            </a:r>
            <a:r>
              <a:rPr lang="en-US" sz="6400" u="sng" dirty="0" smtClean="0"/>
              <a:t>towards </a:t>
            </a:r>
            <a:r>
              <a:rPr lang="en-US" sz="6400" u="sng" dirty="0"/>
              <a:t>the same </a:t>
            </a:r>
            <a:r>
              <a:rPr lang="en-US" sz="6400" u="sng" dirty="0" smtClean="0"/>
              <a:t>goal</a:t>
            </a:r>
            <a:r>
              <a:rPr lang="en-US" sz="6400" dirty="0" smtClean="0"/>
              <a:t>. </a:t>
            </a:r>
          </a:p>
          <a:p>
            <a:pPr>
              <a:buFont typeface="Wingdings" panose="05000000000000000000" pitchFamily="2" charset="2"/>
              <a:buChar char="Ø"/>
            </a:pPr>
            <a:endParaRPr lang="en-US" sz="6400" dirty="0"/>
          </a:p>
          <a:p>
            <a:pPr>
              <a:buFont typeface="Wingdings" panose="05000000000000000000" pitchFamily="2" charset="2"/>
              <a:buChar char="Ø"/>
            </a:pPr>
            <a:r>
              <a:rPr lang="en-US" sz="6400" dirty="0" smtClean="0"/>
              <a:t>Intentional and inclusive communication can create </a:t>
            </a:r>
            <a:r>
              <a:rPr lang="en-US" sz="6400" dirty="0"/>
              <a:t>an environment where </a:t>
            </a:r>
            <a:r>
              <a:rPr lang="en-US" sz="6400" dirty="0" smtClean="0"/>
              <a:t>everyone feels included, supported and capable of contributing to the team. </a:t>
            </a:r>
          </a:p>
          <a:p>
            <a:pPr>
              <a:buFont typeface="Wingdings" panose="05000000000000000000" pitchFamily="2" charset="2"/>
              <a:buChar char="Ø"/>
            </a:pPr>
            <a:endParaRPr lang="en-US" sz="6400" dirty="0"/>
          </a:p>
          <a:p>
            <a:pPr marL="109728" lvl="0" indent="0">
              <a:buNone/>
            </a:pPr>
            <a:endParaRPr lang="en-US" sz="64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28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Table Top Exercise: Finding Common Ground Activity</a:t>
            </a:r>
            <a:endParaRPr lang="en-US" sz="4000" dirty="0"/>
          </a:p>
        </p:txBody>
      </p:sp>
      <p:sp>
        <p:nvSpPr>
          <p:cNvPr id="3" name="Content Placeholder 2"/>
          <p:cNvSpPr>
            <a:spLocks noGrp="1"/>
          </p:cNvSpPr>
          <p:nvPr>
            <p:ph idx="1"/>
          </p:nvPr>
        </p:nvSpPr>
        <p:spPr>
          <a:xfrm>
            <a:off x="457200" y="1143000"/>
            <a:ext cx="8229600" cy="4830763"/>
          </a:xfrm>
        </p:spPr>
        <p:txBody>
          <a:bodyPr>
            <a:normAutofit lnSpcReduction="10000"/>
          </a:bodyPr>
          <a:lstStyle/>
          <a:p>
            <a:pPr marL="109728" lvl="0" indent="0">
              <a:buNone/>
            </a:pPr>
            <a:endParaRPr lang="en-US" sz="1600" dirty="0">
              <a:solidFill>
                <a:prstClr val="black"/>
              </a:solidFill>
            </a:endParaRPr>
          </a:p>
          <a:p>
            <a:pPr lvl="0">
              <a:buFont typeface="Arial" panose="020B0604020202020204" pitchFamily="34" charset="0"/>
              <a:buChar char="•"/>
            </a:pPr>
            <a:endParaRPr lang="en-US" sz="1600" dirty="0" smtClean="0">
              <a:solidFill>
                <a:prstClr val="black"/>
              </a:solidFill>
            </a:endParaRPr>
          </a:p>
          <a:p>
            <a:pPr lvl="0">
              <a:buFont typeface="Arial" panose="020B0604020202020204" pitchFamily="34" charset="0"/>
              <a:buChar char="•"/>
            </a:pPr>
            <a:endParaRPr lang="en-US" sz="1600" dirty="0">
              <a:solidFill>
                <a:prstClr val="black"/>
              </a:solidFill>
            </a:endParaRPr>
          </a:p>
          <a:p>
            <a:pPr lvl="0">
              <a:buFont typeface="Arial" panose="020B0604020202020204" pitchFamily="34" charset="0"/>
              <a:buChar char="•"/>
            </a:pPr>
            <a:endParaRPr lang="en-US" sz="1600" dirty="0" smtClean="0">
              <a:solidFill>
                <a:prstClr val="black"/>
              </a:solidFill>
            </a:endParaRPr>
          </a:p>
          <a:p>
            <a:pPr lvl="0">
              <a:buFont typeface="Arial" panose="020B0604020202020204" pitchFamily="34" charset="0"/>
              <a:buChar char="•"/>
            </a:pPr>
            <a:endParaRPr lang="en-US" sz="1600" dirty="0">
              <a:solidFill>
                <a:prstClr val="black"/>
              </a:solidFill>
            </a:endParaRPr>
          </a:p>
          <a:p>
            <a:pPr lvl="0">
              <a:buFont typeface="Arial" panose="020B0604020202020204" pitchFamily="34" charset="0"/>
              <a:buChar char="•"/>
            </a:pPr>
            <a:endParaRPr lang="en-US" sz="1600" dirty="0" smtClean="0">
              <a:solidFill>
                <a:prstClr val="black"/>
              </a:solidFill>
            </a:endParaRPr>
          </a:p>
          <a:p>
            <a:pPr marL="109728" lvl="0" indent="0">
              <a:buNone/>
            </a:pPr>
            <a:endParaRPr lang="en-US" sz="2400" dirty="0" smtClean="0">
              <a:solidFill>
                <a:prstClr val="black"/>
              </a:solidFill>
            </a:endParaRPr>
          </a:p>
          <a:p>
            <a:pPr lvl="0">
              <a:buFont typeface="Wingdings" panose="05000000000000000000" pitchFamily="2" charset="2"/>
              <a:buChar char="Ø"/>
            </a:pPr>
            <a:r>
              <a:rPr lang="en-US" sz="2200" dirty="0" smtClean="0">
                <a:solidFill>
                  <a:prstClr val="black"/>
                </a:solidFill>
              </a:rPr>
              <a:t>What did you discover from this group activity?</a:t>
            </a:r>
          </a:p>
          <a:p>
            <a:pPr lvl="0">
              <a:buFont typeface="Wingdings" panose="05000000000000000000" pitchFamily="2" charset="2"/>
              <a:buChar char="Ø"/>
            </a:pPr>
            <a:r>
              <a:rPr lang="en-US" sz="2200" dirty="0" smtClean="0">
                <a:solidFill>
                  <a:prstClr val="black"/>
                </a:solidFill>
              </a:rPr>
              <a:t>What surprised you? </a:t>
            </a:r>
            <a:endParaRPr lang="en-US" sz="2200" dirty="0">
              <a:solidFill>
                <a:prstClr val="black"/>
              </a:solidFill>
            </a:endParaRPr>
          </a:p>
          <a:p>
            <a:pPr lvl="0">
              <a:buFont typeface="Wingdings" panose="05000000000000000000" pitchFamily="2" charset="2"/>
              <a:buChar char="Ø"/>
            </a:pPr>
            <a:r>
              <a:rPr lang="en-US" sz="2200" dirty="0" smtClean="0">
                <a:solidFill>
                  <a:prstClr val="black"/>
                </a:solidFill>
              </a:rPr>
              <a:t>Is this an activity/tool you could use with constituents in your unit?</a:t>
            </a:r>
          </a:p>
          <a:p>
            <a:pPr lvl="0">
              <a:buFont typeface="Wingdings" panose="05000000000000000000" pitchFamily="2" charset="2"/>
              <a:buChar char="Ø"/>
            </a:pPr>
            <a:endParaRPr lang="en-US" sz="2200" dirty="0" smtClean="0">
              <a:solidFill>
                <a:prstClr val="black"/>
              </a:solidFill>
            </a:endParaRPr>
          </a:p>
          <a:p>
            <a:pPr lvl="0">
              <a:buFont typeface="Wingdings" panose="05000000000000000000" pitchFamily="2" charset="2"/>
              <a:buChar char="Ø"/>
            </a:pPr>
            <a:r>
              <a:rPr lang="en-US" sz="2200" b="1" dirty="0" smtClean="0"/>
              <a:t>Conclusion </a:t>
            </a:r>
            <a:r>
              <a:rPr lang="en-US" sz="2200" b="1" dirty="0"/>
              <a:t>: </a:t>
            </a:r>
            <a:r>
              <a:rPr lang="en-US" sz="2200" dirty="0"/>
              <a:t>Finding Common Ground is key to connectivity, </a:t>
            </a:r>
            <a:r>
              <a:rPr lang="en-US" sz="2200" dirty="0" smtClean="0"/>
              <a:t>leading and inclusion. It can also help reduce biases and conflict. </a:t>
            </a:r>
            <a:endParaRPr lang="en-US" sz="2200" dirty="0"/>
          </a:p>
          <a:p>
            <a:pPr lvl="0">
              <a:buFont typeface="Arial" panose="020B0604020202020204" pitchFamily="34" charset="0"/>
              <a:buChar char="•"/>
            </a:pPr>
            <a:endParaRPr lang="en-US" sz="1600" dirty="0" smtClean="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176962"/>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tse1.mm.bing.net/th?&amp;id=OIP.M46ffe871a4a2bfd4ee745ccff0b6e52eo0&amp;w=300&amp;h=294&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71600"/>
            <a:ext cx="197175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91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Qualitative Interviews</a:t>
            </a:r>
            <a:endParaRPr lang="en-US" dirty="0"/>
          </a:p>
        </p:txBody>
      </p:sp>
      <p:sp>
        <p:nvSpPr>
          <p:cNvPr id="5" name="Title 2"/>
          <p:cNvSpPr>
            <a:spLocks noGrp="1"/>
          </p:cNvSpPr>
          <p:nvPr>
            <p:ph idx="1"/>
          </p:nvPr>
        </p:nvSpPr>
        <p:spPr/>
        <p:txBody>
          <a:bodyPr>
            <a:normAutofit fontScale="97500"/>
          </a:bodyPr>
          <a:lstStyle/>
          <a:p>
            <a:endParaRPr lang="en-US" sz="2800" dirty="0" smtClean="0">
              <a:solidFill>
                <a:prstClr val="black"/>
              </a:solidFill>
            </a:endParaRPr>
          </a:p>
          <a:p>
            <a:pPr marL="109728" indent="0">
              <a:buNone/>
            </a:pPr>
            <a:endParaRPr lang="en-US" sz="2800" dirty="0" smtClean="0">
              <a:solidFill>
                <a:prstClr val="black"/>
              </a:solidFill>
            </a:endParaRPr>
          </a:p>
          <a:p>
            <a:pPr>
              <a:buFont typeface="Wingdings" panose="05000000000000000000" pitchFamily="2" charset="2"/>
              <a:buChar char="Ø"/>
            </a:pPr>
            <a:r>
              <a:rPr lang="en-US" sz="2500" dirty="0" smtClean="0">
                <a:solidFill>
                  <a:prstClr val="black"/>
                </a:solidFill>
              </a:rPr>
              <a:t>Individual and Group Interviews with Consultants</a:t>
            </a:r>
          </a:p>
          <a:p>
            <a:pPr>
              <a:buFont typeface="Wingdings" panose="05000000000000000000" pitchFamily="2" charset="2"/>
              <a:buChar char="Ø"/>
            </a:pPr>
            <a:r>
              <a:rPr lang="en-US" sz="2500" dirty="0" smtClean="0">
                <a:solidFill>
                  <a:prstClr val="black"/>
                </a:solidFill>
              </a:rPr>
              <a:t>Confidential Conversations about perceived strengths and weaknesses</a:t>
            </a:r>
          </a:p>
          <a:p>
            <a:pPr>
              <a:buFont typeface="Wingdings" panose="05000000000000000000" pitchFamily="2" charset="2"/>
              <a:buChar char="Ø"/>
            </a:pPr>
            <a:r>
              <a:rPr lang="en-US" sz="2500" dirty="0" smtClean="0">
                <a:solidFill>
                  <a:prstClr val="black"/>
                </a:solidFill>
              </a:rPr>
              <a:t>Insight and Direction</a:t>
            </a:r>
          </a:p>
          <a:p>
            <a:pPr>
              <a:buFont typeface="Wingdings" panose="05000000000000000000" pitchFamily="2" charset="2"/>
              <a:buChar char="Ø"/>
            </a:pPr>
            <a:r>
              <a:rPr lang="en-US" sz="2500" dirty="0" smtClean="0">
                <a:solidFill>
                  <a:prstClr val="black"/>
                </a:solidFill>
              </a:rPr>
              <a:t>Highlights of Selected Major </a:t>
            </a:r>
            <a:r>
              <a:rPr lang="en-US" sz="2500" dirty="0">
                <a:solidFill>
                  <a:prstClr val="black"/>
                </a:solidFill>
              </a:rPr>
              <a:t>Themes </a:t>
            </a:r>
            <a:r>
              <a:rPr lang="en-US" sz="2500" dirty="0" smtClean="0">
                <a:solidFill>
                  <a:prstClr val="black"/>
                </a:solidFill>
              </a:rPr>
              <a:t>as follows: </a:t>
            </a:r>
          </a:p>
        </p:txBody>
      </p:sp>
      <p:pic>
        <p:nvPicPr>
          <p:cNvPr id="5122" name="Picture 2" descr="Image result for images of intervi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7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00472"/>
          </a:xfrm>
        </p:spPr>
        <p:txBody>
          <a:bodyPr>
            <a:normAutofit/>
          </a:bodyPr>
          <a:lstStyle/>
          <a:p>
            <a:r>
              <a:rPr lang="en-US" dirty="0" smtClean="0"/>
              <a:t>Inclusion Strategy</a:t>
            </a:r>
          </a:p>
          <a:p>
            <a:pPr lvl="1"/>
            <a:r>
              <a:rPr lang="en-US" sz="1600" dirty="0" smtClean="0"/>
              <a:t>“Students</a:t>
            </a:r>
            <a:r>
              <a:rPr lang="en-US" sz="1600" dirty="0"/>
              <a:t>, faculty, staff, and administrators deserve a positive, equitable, and inclusive environment in which they can live, work, learn, and teach. The University of Oregon needs to be a welcoming, supportive and respectful community for </a:t>
            </a:r>
            <a:r>
              <a:rPr lang="en-US" sz="1600" dirty="0" smtClean="0"/>
              <a:t>all.” </a:t>
            </a:r>
          </a:p>
          <a:p>
            <a:endParaRPr lang="en-US" sz="2000" dirty="0"/>
          </a:p>
          <a:p>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Key Informant Themes Through </a:t>
            </a:r>
            <a:r>
              <a:rPr lang="en-US" i="1" dirty="0" smtClean="0"/>
              <a:t>IDEAL </a:t>
            </a:r>
            <a:r>
              <a:rPr lang="en-US" dirty="0" smtClean="0"/>
              <a:t>Framework Lens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37099790"/>
              </p:ext>
            </p:extLst>
          </p:nvPr>
        </p:nvGraphicFramePr>
        <p:xfrm>
          <a:off x="1597325" y="3287455"/>
          <a:ext cx="6096000" cy="321056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en-US" dirty="0" smtClean="0"/>
                        <a:t>STRENGTHS</a:t>
                      </a:r>
                      <a:endParaRPr lang="en-US" dirty="0"/>
                    </a:p>
                  </a:txBody>
                  <a:tcPr/>
                </a:tc>
                <a:tc>
                  <a:txBody>
                    <a:bodyPr/>
                    <a:lstStyle/>
                    <a:p>
                      <a:pPr algn="ctr"/>
                      <a:r>
                        <a:rPr lang="en-US" dirty="0" smtClean="0"/>
                        <a:t>WEAKNESS</a:t>
                      </a:r>
                      <a:endParaRPr lang="en-US" dirty="0"/>
                    </a:p>
                  </a:txBody>
                  <a:tcPr/>
                </a:tc>
                <a:extLst>
                  <a:ext uri="{0D108BD9-81ED-4DB2-BD59-A6C34878D82A}">
                    <a16:rowId xmlns="" xmlns:a16="http://schemas.microsoft.com/office/drawing/2014/main" val="10000"/>
                  </a:ext>
                </a:extLst>
              </a:tr>
              <a:tr h="370840">
                <a:tc>
                  <a:txBody>
                    <a:bodyPr/>
                    <a:lstStyle/>
                    <a:p>
                      <a:r>
                        <a:rPr lang="en-US" sz="1600" dirty="0" smtClean="0"/>
                        <a:t>Forums for dialogue across campus</a:t>
                      </a:r>
                      <a:endParaRPr lang="en-US" sz="1600" dirty="0"/>
                    </a:p>
                  </a:txBody>
                  <a:tcPr/>
                </a:tc>
                <a:tc>
                  <a:txBody>
                    <a:bodyPr/>
                    <a:lstStyle/>
                    <a:p>
                      <a:r>
                        <a:rPr lang="en-US" sz="1600" dirty="0" smtClean="0"/>
                        <a:t>Campus</a:t>
                      </a:r>
                      <a:r>
                        <a:rPr lang="en-US" sz="1600" baseline="0" dirty="0" smtClean="0"/>
                        <a:t> homogeneity (very White): Lack of cultural agility and competency.</a:t>
                      </a:r>
                      <a:endParaRPr lang="en-US" sz="1600" dirty="0">
                        <a:solidFill>
                          <a:srgbClr val="FF0000"/>
                        </a:solidFill>
                      </a:endParaRPr>
                    </a:p>
                  </a:txBody>
                  <a:tcPr/>
                </a:tc>
                <a:extLst>
                  <a:ext uri="{0D108BD9-81ED-4DB2-BD59-A6C34878D82A}">
                    <a16:rowId xmlns="" xmlns:a16="http://schemas.microsoft.com/office/drawing/2014/main" val="10001"/>
                  </a:ext>
                </a:extLst>
              </a:tr>
              <a:tr h="370840">
                <a:tc>
                  <a:txBody>
                    <a:bodyPr/>
                    <a:lstStyle/>
                    <a:p>
                      <a:r>
                        <a:rPr lang="en-US" sz="1600" dirty="0" smtClean="0"/>
                        <a:t>Implicit Bias Training</a:t>
                      </a:r>
                      <a:endParaRPr lang="en-US" sz="1600" dirty="0"/>
                    </a:p>
                  </a:txBody>
                  <a:tcPr/>
                </a:tc>
                <a:tc>
                  <a:txBody>
                    <a:bodyPr/>
                    <a:lstStyle/>
                    <a:p>
                      <a:r>
                        <a:rPr lang="en-US" sz="1600" dirty="0" smtClean="0"/>
                        <a:t>Some</a:t>
                      </a:r>
                      <a:r>
                        <a:rPr lang="en-US" sz="1600" baseline="0" dirty="0" smtClean="0"/>
                        <a:t> units are dominated by male culture</a:t>
                      </a:r>
                      <a:endParaRPr lang="en-US" sz="1600" dirty="0"/>
                    </a:p>
                  </a:txBody>
                  <a:tcPr/>
                </a:tc>
                <a:extLst>
                  <a:ext uri="{0D108BD9-81ED-4DB2-BD59-A6C34878D82A}">
                    <a16:rowId xmlns="" xmlns:a16="http://schemas.microsoft.com/office/drawing/2014/main" val="10002"/>
                  </a:ext>
                </a:extLst>
              </a:tr>
              <a:tr h="370840">
                <a:tc>
                  <a:txBody>
                    <a:bodyPr/>
                    <a:lstStyle/>
                    <a:p>
                      <a:r>
                        <a:rPr lang="en-US" sz="1600" dirty="0" smtClean="0"/>
                        <a:t>Guest Speaker Lunches</a:t>
                      </a:r>
                      <a:endParaRPr lang="en-US" sz="1600" dirty="0"/>
                    </a:p>
                  </a:txBody>
                  <a:tcPr/>
                </a:tc>
                <a:tc>
                  <a:txBody>
                    <a:bodyPr/>
                    <a:lstStyle/>
                    <a:p>
                      <a:r>
                        <a:rPr lang="en-US" sz="1600" dirty="0" smtClean="0"/>
                        <a:t>Isolating &amp; threating environments</a:t>
                      </a:r>
                      <a:r>
                        <a:rPr lang="en-US" sz="1600" baseline="0" dirty="0" smtClean="0"/>
                        <a:t> are perceived to exist by women &amp; racial/ethnic minorities</a:t>
                      </a:r>
                      <a:endParaRPr lang="en-US" sz="1600" dirty="0"/>
                    </a:p>
                  </a:txBody>
                  <a:tcPr/>
                </a:tc>
                <a:extLst>
                  <a:ext uri="{0D108BD9-81ED-4DB2-BD59-A6C34878D82A}">
                    <a16:rowId xmlns="" xmlns:a16="http://schemas.microsoft.com/office/drawing/2014/main" val="10003"/>
                  </a:ext>
                </a:extLst>
              </a:tr>
              <a:tr h="370840">
                <a:tc>
                  <a:txBody>
                    <a:bodyPr/>
                    <a:lstStyle/>
                    <a:p>
                      <a:r>
                        <a:rPr lang="en-US" sz="1600" dirty="0" smtClean="0"/>
                        <a:t>Diversity</a:t>
                      </a:r>
                      <a:r>
                        <a:rPr lang="en-US" sz="1600" baseline="0" dirty="0" smtClean="0"/>
                        <a:t> Committees</a:t>
                      </a:r>
                      <a:endParaRPr lang="en-US" sz="1600" dirty="0"/>
                    </a:p>
                  </a:txBody>
                  <a:tcPr/>
                </a:tc>
                <a:tc>
                  <a:txBody>
                    <a:bodyPr/>
                    <a:lstStyle/>
                    <a:p>
                      <a:endParaRPr lang="en-US" sz="1600" dirty="0"/>
                    </a:p>
                  </a:txBody>
                  <a:tcPr/>
                </a:tc>
                <a:extLst>
                  <a:ext uri="{0D108BD9-81ED-4DB2-BD59-A6C34878D82A}">
                    <a16:rowId xmlns="" xmlns:a16="http://schemas.microsoft.com/office/drawing/2014/main" val="10004"/>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477000"/>
            <a:ext cx="2895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62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3851</Words>
  <Application>Microsoft Office PowerPoint</Application>
  <PresentationFormat>On-screen Show (4:3)</PresentationFormat>
  <Paragraphs>535</Paragraphs>
  <Slides>34</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 Unicode MS</vt:lpstr>
      <vt:lpstr>Arial</vt:lpstr>
      <vt:lpstr>Arial Narrow</vt:lpstr>
      <vt:lpstr>Calibri</vt:lpstr>
      <vt:lpstr>Lucida Sans Unicode</vt:lpstr>
      <vt:lpstr>Times New Roman</vt:lpstr>
      <vt:lpstr>Verdana</vt:lpstr>
      <vt:lpstr>Wingdings</vt:lpstr>
      <vt:lpstr>Wingdings 2</vt:lpstr>
      <vt:lpstr>Wingdings 3</vt:lpstr>
      <vt:lpstr>Concourse</vt:lpstr>
      <vt:lpstr>Diversity Action Planning </vt:lpstr>
      <vt:lpstr>Meeting Agenda   </vt:lpstr>
      <vt:lpstr>Diversity, Equity &amp; Inclusion </vt:lpstr>
      <vt:lpstr>Required Tools to Inform  Your Diversity Action Planning</vt:lpstr>
      <vt:lpstr> Leadership, Vision and Support </vt:lpstr>
      <vt:lpstr>Finding Common Ground</vt:lpstr>
      <vt:lpstr>Table Top Exercise: Finding Common Ground Activity</vt:lpstr>
      <vt:lpstr>Qualitative Interviews</vt:lpstr>
      <vt:lpstr>Key Informant Themes Through IDEAL Framework Lens</vt:lpstr>
      <vt:lpstr>Key Informant Themes Through IDEAL Framework Lens</vt:lpstr>
      <vt:lpstr>Key Informant Themes Through IDEAL Framework Lens</vt:lpstr>
      <vt:lpstr>Key Informant Themes Through IDEAL Framework Lens</vt:lpstr>
      <vt:lpstr>Key Informant Themes Through IDEAL Framework Lens</vt:lpstr>
      <vt:lpstr>Qualitative Interviews</vt:lpstr>
      <vt:lpstr>Action Planning for Diversity, Equity and Inclusion (APDEI)</vt:lpstr>
      <vt:lpstr>  Action Planning Framework </vt:lpstr>
      <vt:lpstr>Action Plan Development: Using the IDEAL Framework</vt:lpstr>
      <vt:lpstr>Best Practices for Action Planning</vt:lpstr>
      <vt:lpstr>SMART Tactics and Metrics</vt:lpstr>
      <vt:lpstr>Pitfalls to Avoid In Action Planning </vt:lpstr>
      <vt:lpstr>UO Diversity Action Plan Template</vt:lpstr>
      <vt:lpstr>UO Diversity Action Plan Template</vt:lpstr>
      <vt:lpstr>UO Diversity Action Plan Template</vt:lpstr>
      <vt:lpstr>Table Top Exercise: Group Activity (2) </vt:lpstr>
      <vt:lpstr>UO Diversity Action Plan Template</vt:lpstr>
      <vt:lpstr>Consultation &amp; Resources </vt:lpstr>
      <vt:lpstr>Diversity Action Planning Timeline</vt:lpstr>
      <vt:lpstr>Diversity Action Planning Timeline</vt:lpstr>
      <vt:lpstr>Diversity Action Planning Timeline</vt:lpstr>
      <vt:lpstr>Q &amp; A  </vt:lpstr>
      <vt:lpstr>Go DUCKS!</vt:lpstr>
      <vt:lpstr>DEI Resources</vt:lpstr>
      <vt:lpstr>DEI Resources</vt:lpstr>
      <vt:lpstr>DEI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Garcia Jr</dc:creator>
  <cp:lastModifiedBy>Yvette Alex-Assensoh</cp:lastModifiedBy>
  <cp:revision>222</cp:revision>
  <cp:lastPrinted>2017-01-02T08:10:38Z</cp:lastPrinted>
  <dcterms:created xsi:type="dcterms:W3CDTF">2016-12-31T23:09:08Z</dcterms:created>
  <dcterms:modified xsi:type="dcterms:W3CDTF">2017-01-06T00:09:24Z</dcterms:modified>
</cp:coreProperties>
</file>